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2" d="100"/>
          <a:sy n="142" d="100"/>
        </p:scale>
        <p:origin x="-108" y="-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11202-1C8B-4DC7-BAB6-5846E28DA9D1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5E1BE-DAEA-4D32-A437-CD9C9DE98D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511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gray">
          <a:xfrm>
            <a:off x="3" y="3"/>
            <a:ext cx="2294933" cy="5109209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vert="horz" wrap="square" lIns="91521" tIns="45761" rIns="91521" bIns="45761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ker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2582182" y="1853180"/>
            <a:ext cx="6277187" cy="1102519"/>
          </a:xfrm>
        </p:spPr>
        <p:txBody>
          <a:bodyPr wrap="square" lIns="91521" tIns="45761" rIns="0" bIns="45761">
            <a:noAutofit/>
          </a:bodyPr>
          <a:lstStyle>
            <a:lvl1pPr algn="l">
              <a:lnSpc>
                <a:spcPct val="95000"/>
              </a:lnSpc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0"/>
          </p:nvPr>
        </p:nvSpPr>
        <p:spPr bwMode="gray">
          <a:xfrm>
            <a:off x="2582182" y="2991414"/>
            <a:ext cx="6277187" cy="1507336"/>
          </a:xfrm>
        </p:spPr>
        <p:txBody>
          <a:bodyPr wrap="square" lIns="91521" tIns="45761" rIns="0" bIns="45761">
            <a:noAutofit/>
          </a:bodyPr>
          <a:lstStyle>
            <a:lvl1pPr marL="0" indent="0">
              <a:lnSpc>
                <a:spcPct val="85000"/>
              </a:lnSpc>
              <a:spcAft>
                <a:spcPts val="1601"/>
              </a:spcAft>
              <a:buFont typeface="Arial" panose="020B0604020202020204" pitchFamily="34" charset="0"/>
              <a:buChar char="​"/>
              <a:defRPr sz="2600" b="0">
                <a:solidFill>
                  <a:schemeClr val="accent1"/>
                </a:solidFill>
              </a:defRPr>
            </a:lvl1pPr>
            <a:lvl2pPr marL="0" indent="0">
              <a:lnSpc>
                <a:spcPct val="85000"/>
              </a:lnSpc>
              <a:buFont typeface="Arial" panose="020B0604020202020204" pitchFamily="34" charset="0"/>
              <a:buChar char="​"/>
              <a:defRPr sz="1800" b="0">
                <a:solidFill>
                  <a:schemeClr val="tx1"/>
                </a:solidFill>
              </a:defRPr>
            </a:lvl2pPr>
            <a:lvl3pPr marL="0" indent="0">
              <a:lnSpc>
                <a:spcPct val="85000"/>
              </a:lnSpc>
              <a:buFont typeface="Arial" panose="020B0604020202020204" pitchFamily="34" charset="0"/>
              <a:buChar char="​"/>
              <a:defRPr sz="1800" b="0">
                <a:solidFill>
                  <a:schemeClr val="bg2"/>
                </a:solidFill>
              </a:defRPr>
            </a:lvl3pPr>
            <a:lvl4pPr marL="0" indent="0">
              <a:lnSpc>
                <a:spcPct val="85000"/>
              </a:lnSpc>
              <a:buFont typeface="Arial" panose="020B0604020202020204" pitchFamily="34" charset="0"/>
              <a:buChar char="​"/>
              <a:defRPr sz="1600" b="0">
                <a:solidFill>
                  <a:schemeClr val="bg2"/>
                </a:solidFill>
              </a:defRPr>
            </a:lvl4pPr>
            <a:lvl5pPr marL="0" indent="0">
              <a:lnSpc>
                <a:spcPct val="85000"/>
              </a:lnSpc>
              <a:buFont typeface="Arial" panose="020B0604020202020204" pitchFamily="34" charset="0"/>
              <a:buChar char="​"/>
              <a:defRPr sz="1600" b="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6" name="Rectangle 65"/>
          <p:cNvSpPr/>
          <p:nvPr/>
        </p:nvSpPr>
        <p:spPr bwMode="gray">
          <a:xfrm>
            <a:off x="2249608" y="1"/>
            <a:ext cx="9144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521" tIns="45761" rIns="91521" bIns="45761"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" y="1"/>
            <a:ext cx="9144000" cy="5147896"/>
            <a:chOff x="0" y="0"/>
            <a:chExt cx="9144000" cy="6863861"/>
          </a:xfrm>
        </p:grpSpPr>
        <p:sp>
          <p:nvSpPr>
            <p:cNvPr id="12" name="Rectangle 11"/>
            <p:cNvSpPr/>
            <p:nvPr userDrawn="1"/>
          </p:nvSpPr>
          <p:spPr bwMode="gray">
            <a:xfrm>
              <a:off x="9052560" y="0"/>
              <a:ext cx="9144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 bwMode="gray">
            <a:xfrm rot="5400000">
              <a:off x="4526280" y="-4526279"/>
              <a:ext cx="91440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 bwMode="gray">
            <a:xfrm rot="5400000">
              <a:off x="4526280" y="2246141"/>
              <a:ext cx="91440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 bwMode="gray">
            <a:xfrm>
              <a:off x="0" y="0"/>
              <a:ext cx="9144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6" name="NetApp Logo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2426" y="1651570"/>
            <a:ext cx="1630083" cy="1840364"/>
          </a:xfrm>
          <a:prstGeom prst="rect">
            <a:avLst/>
          </a:prstGeom>
        </p:spPr>
      </p:pic>
      <p:sp>
        <p:nvSpPr>
          <p:cNvPr id="2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3010" y="4854551"/>
            <a:ext cx="4905348" cy="18036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700" smtClean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© 2015 NetApp, Inc. All rights reserved. NetApp Confidential – Limited Use </a:t>
            </a: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93211" y="4846931"/>
            <a:ext cx="336490" cy="19560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1050" b="1" smtClean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7E013861-4967-410D-ABD4-EBAA0293C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32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se Stu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/>
          <p:cNvSpPr/>
          <p:nvPr/>
        </p:nvSpPr>
        <p:spPr bwMode="gray">
          <a:xfrm>
            <a:off x="281063" y="1300069"/>
            <a:ext cx="4178287" cy="1568824"/>
          </a:xfrm>
          <a:prstGeom prst="rect">
            <a:avLst/>
          </a:prstGeom>
          <a:solidFill>
            <a:schemeClr val="bg2">
              <a:alpha val="20000"/>
            </a:schemeClr>
          </a:solidFill>
          <a:ln w="12700">
            <a:gradFill flip="none" rotWithShape="1">
              <a:gsLst>
                <a:gs pos="100000">
                  <a:schemeClr val="bg1">
                    <a:alpha val="90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1620000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521" tIns="45761" rIns="91521" bIns="45761" rtlCol="0" anchor="ctr">
            <a:no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84BD00"/>
              </a:buClr>
              <a:buFont typeface="Wingdings" pitchFamily="2" charset="2"/>
              <a:buNone/>
            </a:pPr>
            <a:endParaRPr lang="en-US" sz="1500">
              <a:solidFill>
                <a:srgbClr val="000000"/>
              </a:solidFill>
            </a:endParaRPr>
          </a:p>
        </p:txBody>
      </p:sp>
      <p:sp>
        <p:nvSpPr>
          <p:cNvPr id="72" name="Rectangle 71"/>
          <p:cNvSpPr/>
          <p:nvPr/>
        </p:nvSpPr>
        <p:spPr bwMode="gray">
          <a:xfrm>
            <a:off x="281063" y="3091283"/>
            <a:ext cx="4178287" cy="1568823"/>
          </a:xfrm>
          <a:prstGeom prst="rect">
            <a:avLst/>
          </a:prstGeom>
          <a:solidFill>
            <a:schemeClr val="bg2">
              <a:alpha val="20000"/>
            </a:schemeClr>
          </a:solidFill>
          <a:ln w="12700">
            <a:gradFill flip="none" rotWithShape="1">
              <a:gsLst>
                <a:gs pos="100000">
                  <a:schemeClr val="bg1">
                    <a:alpha val="90000"/>
                  </a:schemeClr>
                </a:gs>
                <a:gs pos="0">
                  <a:schemeClr val="bg1">
                    <a:alpha val="0"/>
                  </a:schemeClr>
                </a:gs>
              </a:gsLst>
              <a:lin ang="16200000" scaled="1"/>
              <a:tileRect/>
            </a:gra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521" tIns="45761" rIns="91521" bIns="45761" rtlCol="0" anchor="ctr">
            <a:no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Clr>
                <a:srgbClr val="84BD00"/>
              </a:buClr>
              <a:buFont typeface="Wingdings" pitchFamily="2" charset="2"/>
              <a:buNone/>
            </a:pPr>
            <a:endParaRPr lang="en-US" sz="150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7275" y="180248"/>
            <a:ext cx="8574187" cy="678596"/>
          </a:xfrm>
        </p:spPr>
        <p:txBody>
          <a:bodyPr wrap="square" lIns="91521" tIns="45761" rIns="91521" bIns="45761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4" name="Content Placeholder 3"/>
          <p:cNvSpPr>
            <a:spLocks noGrp="1"/>
          </p:cNvSpPr>
          <p:nvPr>
            <p:ph sz="quarter" idx="14"/>
          </p:nvPr>
        </p:nvSpPr>
        <p:spPr>
          <a:xfrm>
            <a:off x="4681699" y="1300164"/>
            <a:ext cx="4173743" cy="3359944"/>
          </a:xfrm>
        </p:spPr>
        <p:txBody>
          <a:bodyPr wrap="square" lIns="91521" tIns="45761" rIns="91521" bIns="45761">
            <a:noAutofit/>
          </a:bodyPr>
          <a:lstStyle>
            <a:lvl1pPr marL="0" indent="0">
              <a:buFont typeface="Arial" panose="020B0604020202020204" pitchFamily="34" charset="0"/>
              <a:buChar char="​"/>
              <a:defRPr>
                <a:solidFill>
                  <a:schemeClr val="accent1"/>
                </a:solidFill>
              </a:defRPr>
            </a:lvl1pPr>
            <a:lvl2pPr marL="170014" indent="-170014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2pPr>
            <a:lvl3pPr marL="346383" indent="-176370">
              <a:buFont typeface="Wingdings" panose="05000000000000000000" pitchFamily="2" charset="2"/>
              <a:buChar char="§"/>
              <a:defRPr/>
            </a:lvl3pPr>
            <a:lvl4pPr marL="575187" indent="-228804">
              <a:buFont typeface="Wingdings" panose="05000000000000000000" pitchFamily="2" charset="2"/>
              <a:buChar char="§"/>
              <a:defRPr/>
            </a:lvl4pPr>
            <a:lvl5pPr marL="803991" indent="-228804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3" name="Content Placeholder 39"/>
          <p:cNvSpPr>
            <a:spLocks noGrp="1"/>
          </p:cNvSpPr>
          <p:nvPr>
            <p:ph sz="quarter" idx="20"/>
          </p:nvPr>
        </p:nvSpPr>
        <p:spPr bwMode="gray">
          <a:xfrm>
            <a:off x="370242" y="1389221"/>
            <a:ext cx="2516589" cy="1390515"/>
          </a:xfrm>
        </p:spPr>
        <p:txBody>
          <a:bodyPr wrap="square" lIns="91521" tIns="45761" rIns="91521" bIns="45761">
            <a:noAutofit/>
          </a:bodyPr>
          <a:lstStyle>
            <a:lvl1pPr marL="0" indent="0">
              <a:buFont typeface="Arial" panose="020B0604020202020204" pitchFamily="34" charset="0"/>
              <a:buChar char="​"/>
              <a:defRPr sz="1800">
                <a:solidFill>
                  <a:schemeClr val="accent1"/>
                </a:solidFill>
              </a:defRPr>
            </a:lvl1pPr>
            <a:lvl2pPr marL="170014" indent="-170014">
              <a:buClr>
                <a:schemeClr val="accent1"/>
              </a:buClr>
              <a:buFont typeface="Wingdings" panose="05000000000000000000" pitchFamily="2" charset="2"/>
              <a:buChar char="§"/>
              <a:defRPr sz="1400"/>
            </a:lvl2pPr>
            <a:lvl3pPr marL="346383" indent="-176370">
              <a:buFont typeface="Wingdings" panose="05000000000000000000" pitchFamily="2" charset="2"/>
              <a:buChar char="§"/>
              <a:defRPr sz="1200"/>
            </a:lvl3pPr>
            <a:lvl4pPr marL="516398" indent="-170014">
              <a:buFont typeface="Wingdings" panose="05000000000000000000" pitchFamily="2" charset="2"/>
              <a:buChar char="§"/>
              <a:defRPr sz="1100"/>
            </a:lvl4pPr>
            <a:lvl5pPr marL="686412" indent="-170014">
              <a:buFont typeface="Wingdings" panose="05000000000000000000" pitchFamily="2" charset="2"/>
              <a:buChar char="§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978293" y="1389221"/>
            <a:ext cx="1391880" cy="1391517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521" tIns="45761" rIns="91521" bIns="45761" rtlCol="0" anchor="ctr">
            <a:noAutofit/>
          </a:bodyPr>
          <a:lstStyle/>
          <a:p>
            <a:pPr algn="ctr">
              <a:lnSpc>
                <a:spcPct val="85000"/>
              </a:lnSpc>
            </a:pPr>
            <a:endParaRPr lang="en-US" sz="1500" dirty="0" smtClean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22" hasCustomPrompt="1"/>
          </p:nvPr>
        </p:nvSpPr>
        <p:spPr>
          <a:xfrm>
            <a:off x="3069044" y="1477875"/>
            <a:ext cx="1211953" cy="1213210"/>
          </a:xfrm>
        </p:spPr>
        <p:txBody>
          <a:bodyPr wrap="square" lIns="91521" tIns="45761" rIns="91521" bIns="45761">
            <a:noAutofit/>
          </a:bodyPr>
          <a:lstStyle>
            <a:lvl1pPr marL="0" indent="0" algn="ctr">
              <a:lnSpc>
                <a:spcPct val="85000"/>
              </a:lnSpc>
              <a:buFontTx/>
              <a:buNone/>
              <a:defRPr sz="11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CLICK TO INSERT LOGO, OR USE PLACEHOLDER TO ALIGN LOGO.</a:t>
            </a:r>
            <a:endParaRPr lang="en-US" dirty="0"/>
          </a:p>
        </p:txBody>
      </p:sp>
      <p:sp>
        <p:nvSpPr>
          <p:cNvPr id="92" name="Content Placeholder 39"/>
          <p:cNvSpPr>
            <a:spLocks noGrp="1"/>
          </p:cNvSpPr>
          <p:nvPr>
            <p:ph sz="quarter" idx="23"/>
          </p:nvPr>
        </p:nvSpPr>
        <p:spPr bwMode="gray">
          <a:xfrm>
            <a:off x="370240" y="3180437"/>
            <a:ext cx="3999933" cy="1390515"/>
          </a:xfrm>
        </p:spPr>
        <p:txBody>
          <a:bodyPr wrap="square" lIns="91521" tIns="45761" rIns="91521" bIns="45761">
            <a:noAutofit/>
          </a:bodyPr>
          <a:lstStyle>
            <a:lvl1pPr marL="0" indent="0">
              <a:buFont typeface="Arial" panose="020B0604020202020204" pitchFamily="34" charset="0"/>
              <a:buChar char="​"/>
              <a:defRPr sz="1800">
                <a:solidFill>
                  <a:schemeClr val="accent1"/>
                </a:solidFill>
              </a:defRPr>
            </a:lvl1pPr>
            <a:lvl2pPr marL="170014" indent="-170014">
              <a:buClr>
                <a:schemeClr val="accent1"/>
              </a:buClr>
              <a:buFont typeface="Wingdings" panose="05000000000000000000" pitchFamily="2" charset="2"/>
              <a:buChar char="§"/>
              <a:defRPr sz="1400"/>
            </a:lvl2pPr>
            <a:lvl3pPr marL="346383" indent="-176370">
              <a:buFont typeface="Wingdings" panose="05000000000000000000" pitchFamily="2" charset="2"/>
              <a:buChar char="§"/>
              <a:defRPr sz="1200"/>
            </a:lvl3pPr>
            <a:lvl4pPr marL="516398" indent="-170014">
              <a:buFont typeface="Wingdings" panose="05000000000000000000" pitchFamily="2" charset="2"/>
              <a:buChar char="§"/>
              <a:defRPr sz="1100"/>
            </a:lvl4pPr>
            <a:lvl5pPr marL="686412" indent="-170014">
              <a:buFont typeface="Wingdings" panose="05000000000000000000" pitchFamily="2" charset="2"/>
              <a:buChar char="§"/>
              <a:defRPr sz="105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1" name="Text Placeholder 2"/>
          <p:cNvSpPr>
            <a:spLocks noGrp="1"/>
          </p:cNvSpPr>
          <p:nvPr>
            <p:ph type="body" idx="10" hasCustomPrompt="1"/>
          </p:nvPr>
        </p:nvSpPr>
        <p:spPr bwMode="gray">
          <a:xfrm>
            <a:off x="206849" y="829815"/>
            <a:ext cx="8548084" cy="300082"/>
          </a:xfrm>
        </p:spPr>
        <p:txBody>
          <a:bodyPr lIns="91521" tIns="45761" rIns="91521" bIns="45761" anchor="t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/>
                </a:solidFill>
              </a:defRPr>
            </a:lvl1pPr>
            <a:lvl2pPr marL="457608" indent="0">
              <a:buNone/>
              <a:defRPr sz="2000" b="1"/>
            </a:lvl2pPr>
            <a:lvl3pPr marL="915216" indent="0">
              <a:buNone/>
              <a:defRPr sz="1900" b="1"/>
            </a:lvl3pPr>
            <a:lvl4pPr marL="1372822" indent="0">
              <a:buNone/>
              <a:defRPr sz="1600" b="1"/>
            </a:lvl4pPr>
            <a:lvl5pPr marL="1830430" indent="0">
              <a:buNone/>
              <a:defRPr sz="1600" b="1"/>
            </a:lvl5pPr>
            <a:lvl6pPr marL="2288038" indent="0">
              <a:buNone/>
              <a:defRPr sz="1600" b="1"/>
            </a:lvl6pPr>
            <a:lvl7pPr marL="2745646" indent="0">
              <a:buNone/>
              <a:defRPr sz="1600" b="1"/>
            </a:lvl7pPr>
            <a:lvl8pPr marL="3203253" indent="0">
              <a:buNone/>
              <a:defRPr sz="1600" b="1"/>
            </a:lvl8pPr>
            <a:lvl9pPr marL="3660861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5" name="NetApp Logo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04141" y="4715681"/>
            <a:ext cx="987552" cy="393375"/>
          </a:xfrm>
          <a:prstGeom prst="rect">
            <a:avLst/>
          </a:prstGeom>
        </p:spPr>
      </p:pic>
      <p:sp>
        <p:nvSpPr>
          <p:cNvPr id="19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220867" y="4678985"/>
            <a:ext cx="7783274" cy="161583"/>
          </a:xfrm>
        </p:spPr>
        <p:txBody>
          <a:bodyPr lIns="91521" tIns="45761" rIns="91521" bIns="45761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" baseline="0">
                <a:solidFill>
                  <a:schemeClr val="bg2"/>
                </a:solidFill>
              </a:defRPr>
            </a:lvl1pPr>
            <a:lvl2pPr marL="228804" indent="0">
              <a:buFontTx/>
              <a:buNone/>
              <a:defRPr sz="800">
                <a:solidFill>
                  <a:schemeClr val="bg2"/>
                </a:solidFill>
              </a:defRPr>
            </a:lvl2pPr>
            <a:lvl3pPr marL="457608" indent="0">
              <a:buFontTx/>
              <a:buNone/>
              <a:defRPr sz="800">
                <a:solidFill>
                  <a:schemeClr val="bg2"/>
                </a:solidFill>
              </a:defRPr>
            </a:lvl3pPr>
            <a:lvl4pPr marL="686412" indent="0">
              <a:buFontTx/>
              <a:buNone/>
              <a:defRPr sz="800">
                <a:solidFill>
                  <a:schemeClr val="bg2"/>
                </a:solidFill>
              </a:defRPr>
            </a:lvl4pPr>
            <a:lvl5pPr>
              <a:buFontTx/>
              <a:buNone/>
              <a:defRPr sz="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insert source information</a:t>
            </a:r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1697" y="4854551"/>
            <a:ext cx="4905348" cy="18036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700" smtClean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© 2015 NetApp, Inc. All rights reserved. NetApp Confidential – Limited Use </a:t>
            </a:r>
            <a:endParaRPr lang="en-US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0868" y="4846931"/>
            <a:ext cx="336490" cy="19560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1050" b="1" smtClean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7E013861-4967-410D-ABD4-EBAA0293C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70466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 bwMode="gray">
          <a:xfrm>
            <a:off x="957512" y="145256"/>
            <a:ext cx="7209456" cy="3525790"/>
          </a:xfrm>
        </p:spPr>
        <p:txBody>
          <a:bodyPr wrap="square" lIns="91521" tIns="45761" rIns="91521" bIns="45761">
            <a:noAutofit/>
          </a:bodyPr>
          <a:lstStyle>
            <a:lvl1pPr marL="117579" indent="-117579">
              <a:lnSpc>
                <a:spcPct val="120000"/>
              </a:lnSpc>
              <a:defRPr sz="2600" b="0"/>
            </a:lvl1pPr>
          </a:lstStyle>
          <a:p>
            <a:r>
              <a:rPr lang="en-US" dirty="0" smtClean="0"/>
              <a:t>Click to Edit Quote</a:t>
            </a:r>
            <a:endParaRPr lang="en-US" dirty="0"/>
          </a:p>
        </p:txBody>
      </p:sp>
      <p:sp>
        <p:nvSpPr>
          <p:cNvPr id="29" name="Text Placeholder 2"/>
          <p:cNvSpPr>
            <a:spLocks noGrp="1"/>
          </p:cNvSpPr>
          <p:nvPr>
            <p:ph type="body" idx="1" hasCustomPrompt="1"/>
          </p:nvPr>
        </p:nvSpPr>
        <p:spPr bwMode="gray">
          <a:xfrm>
            <a:off x="957512" y="3880598"/>
            <a:ext cx="7209456" cy="241221"/>
          </a:xfrm>
        </p:spPr>
        <p:txBody>
          <a:bodyPr wrap="square" lIns="91521" tIns="45761" rIns="91521" bIns="45761" anchor="t">
            <a:noAutofit/>
          </a:bodyPr>
          <a:lstStyle>
            <a:lvl1pPr marL="0" indent="0" algn="l">
              <a:buNone/>
              <a:defRPr sz="2000" b="1" cap="none" baseline="0">
                <a:solidFill>
                  <a:schemeClr val="accent1"/>
                </a:solidFill>
              </a:defRPr>
            </a:lvl1pPr>
            <a:lvl2pPr marL="4576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52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282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3043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80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564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20325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608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9" name="NetApp Logo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04141" y="4715681"/>
            <a:ext cx="987552" cy="393375"/>
          </a:xfrm>
          <a:prstGeom prst="rect">
            <a:avLst/>
          </a:prstGeom>
        </p:spPr>
      </p:pic>
      <p:sp>
        <p:nvSpPr>
          <p:cNvPr id="13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220867" y="4678985"/>
            <a:ext cx="7783274" cy="161583"/>
          </a:xfrm>
        </p:spPr>
        <p:txBody>
          <a:bodyPr lIns="91521" tIns="45761" rIns="91521" bIns="45761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" baseline="0">
                <a:solidFill>
                  <a:schemeClr val="bg2"/>
                </a:solidFill>
              </a:defRPr>
            </a:lvl1pPr>
            <a:lvl2pPr marL="228804" indent="0">
              <a:buFontTx/>
              <a:buNone/>
              <a:defRPr sz="800">
                <a:solidFill>
                  <a:schemeClr val="bg2"/>
                </a:solidFill>
              </a:defRPr>
            </a:lvl2pPr>
            <a:lvl3pPr marL="457608" indent="0">
              <a:buFontTx/>
              <a:buNone/>
              <a:defRPr sz="800">
                <a:solidFill>
                  <a:schemeClr val="bg2"/>
                </a:solidFill>
              </a:defRPr>
            </a:lvl3pPr>
            <a:lvl4pPr marL="686412" indent="0">
              <a:buFontTx/>
              <a:buNone/>
              <a:defRPr sz="800">
                <a:solidFill>
                  <a:schemeClr val="bg2"/>
                </a:solidFill>
              </a:defRPr>
            </a:lvl4pPr>
            <a:lvl5pPr>
              <a:buFontTx/>
              <a:buNone/>
              <a:defRPr sz="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insert source information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1697" y="4854551"/>
            <a:ext cx="4905348" cy="18036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700" smtClean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© 2015 NetApp, Inc. All rights reserved. NetApp Confidential – Limited Use </a:t>
            </a: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0868" y="4846931"/>
            <a:ext cx="336490" cy="19560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1050" b="1" smtClean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7E013861-4967-410D-ABD4-EBAA0293C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26961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lIns="91521" tIns="45761" rIns="91521" bIns="45761">
            <a:noAutofit/>
          </a:bodyPr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0" name="Text Placeholder 2"/>
          <p:cNvSpPr>
            <a:spLocks noGrp="1"/>
          </p:cNvSpPr>
          <p:nvPr>
            <p:ph type="body" idx="10" hasCustomPrompt="1"/>
          </p:nvPr>
        </p:nvSpPr>
        <p:spPr bwMode="gray">
          <a:xfrm>
            <a:off x="223378" y="829815"/>
            <a:ext cx="8548084" cy="300082"/>
          </a:xfrm>
        </p:spPr>
        <p:txBody>
          <a:bodyPr lIns="91521" tIns="45761" rIns="91521" bIns="45761" anchor="t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/>
                </a:solidFill>
              </a:defRPr>
            </a:lvl1pPr>
            <a:lvl2pPr marL="457608" indent="0">
              <a:buNone/>
              <a:defRPr sz="2000" b="1"/>
            </a:lvl2pPr>
            <a:lvl3pPr marL="915216" indent="0">
              <a:buNone/>
              <a:defRPr sz="1900" b="1"/>
            </a:lvl3pPr>
            <a:lvl4pPr marL="1372822" indent="0">
              <a:buNone/>
              <a:defRPr sz="1600" b="1"/>
            </a:lvl4pPr>
            <a:lvl5pPr marL="1830430" indent="0">
              <a:buNone/>
              <a:defRPr sz="1600" b="1"/>
            </a:lvl5pPr>
            <a:lvl6pPr marL="2288038" indent="0">
              <a:buNone/>
              <a:defRPr sz="1600" b="1"/>
            </a:lvl6pPr>
            <a:lvl7pPr marL="2745646" indent="0">
              <a:buNone/>
              <a:defRPr sz="1600" b="1"/>
            </a:lvl7pPr>
            <a:lvl8pPr marL="3203253" indent="0">
              <a:buNone/>
              <a:defRPr sz="1600" b="1"/>
            </a:lvl8pPr>
            <a:lvl9pPr marL="3660861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8" name="NetApp Logo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04141" y="4715681"/>
            <a:ext cx="987552" cy="393375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220867" y="4678985"/>
            <a:ext cx="7783274" cy="161583"/>
          </a:xfrm>
        </p:spPr>
        <p:txBody>
          <a:bodyPr lIns="91521" tIns="45761" rIns="91521" bIns="45761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" baseline="0">
                <a:solidFill>
                  <a:schemeClr val="bg2"/>
                </a:solidFill>
              </a:defRPr>
            </a:lvl1pPr>
            <a:lvl2pPr marL="228804" indent="0">
              <a:buFontTx/>
              <a:buNone/>
              <a:defRPr sz="800">
                <a:solidFill>
                  <a:schemeClr val="bg2"/>
                </a:solidFill>
              </a:defRPr>
            </a:lvl2pPr>
            <a:lvl3pPr marL="457608" indent="0">
              <a:buFontTx/>
              <a:buNone/>
              <a:defRPr sz="800">
                <a:solidFill>
                  <a:schemeClr val="bg2"/>
                </a:solidFill>
              </a:defRPr>
            </a:lvl3pPr>
            <a:lvl4pPr marL="686412" indent="0">
              <a:buFontTx/>
              <a:buNone/>
              <a:defRPr sz="800">
                <a:solidFill>
                  <a:schemeClr val="bg2"/>
                </a:solidFill>
              </a:defRPr>
            </a:lvl4pPr>
            <a:lvl5pPr>
              <a:buFontTx/>
              <a:buNone/>
              <a:defRPr sz="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insert source information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1697" y="4854551"/>
            <a:ext cx="4905348" cy="18036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700" smtClean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© 2015 NetApp, Inc. All rights reserved. NetApp Confidential – Limited Use 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0868" y="4846931"/>
            <a:ext cx="336490" cy="19560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1050" b="1" smtClean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7E013861-4967-410D-ABD4-EBAA0293C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0333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NetApp Logo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04141" y="4715681"/>
            <a:ext cx="987552" cy="393375"/>
          </a:xfrm>
          <a:prstGeom prst="rect">
            <a:avLst/>
          </a:prstGeom>
        </p:spPr>
      </p:pic>
      <p:sp>
        <p:nvSpPr>
          <p:cNvPr id="10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220867" y="4678985"/>
            <a:ext cx="7783274" cy="161583"/>
          </a:xfrm>
        </p:spPr>
        <p:txBody>
          <a:bodyPr lIns="91521" tIns="45761" rIns="91521" bIns="45761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" baseline="0">
                <a:solidFill>
                  <a:schemeClr val="bg2"/>
                </a:solidFill>
              </a:defRPr>
            </a:lvl1pPr>
            <a:lvl2pPr marL="228804" indent="0">
              <a:buFontTx/>
              <a:buNone/>
              <a:defRPr sz="800">
                <a:solidFill>
                  <a:schemeClr val="bg2"/>
                </a:solidFill>
              </a:defRPr>
            </a:lvl2pPr>
            <a:lvl3pPr marL="457608" indent="0">
              <a:buFontTx/>
              <a:buNone/>
              <a:defRPr sz="800">
                <a:solidFill>
                  <a:schemeClr val="bg2"/>
                </a:solidFill>
              </a:defRPr>
            </a:lvl3pPr>
            <a:lvl4pPr marL="686412" indent="0">
              <a:buFontTx/>
              <a:buNone/>
              <a:defRPr sz="800">
                <a:solidFill>
                  <a:schemeClr val="bg2"/>
                </a:solidFill>
              </a:defRPr>
            </a:lvl4pPr>
            <a:lvl5pPr>
              <a:buFontTx/>
              <a:buNone/>
              <a:defRPr sz="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insert source information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1697" y="4854551"/>
            <a:ext cx="4905348" cy="18036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700" smtClean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© 2015 NetApp, Inc. All rights reserved. NetApp Confidential – Limited Use </a:t>
            </a: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0868" y="4846931"/>
            <a:ext cx="336490" cy="19560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1050" b="1" smtClean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7E013861-4967-410D-ABD4-EBAA0293C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28491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edia Placeholder 2"/>
          <p:cNvSpPr>
            <a:spLocks noGrp="1"/>
          </p:cNvSpPr>
          <p:nvPr>
            <p:ph type="media" sz="quarter" idx="19" hasCustomPrompt="1"/>
          </p:nvPr>
        </p:nvSpPr>
        <p:spPr>
          <a:xfrm>
            <a:off x="1217137" y="425055"/>
            <a:ext cx="6709729" cy="3773090"/>
          </a:xfrm>
        </p:spPr>
        <p:txBody>
          <a:bodyPr lIns="91521" tIns="45761" rIns="91521" bIns="45761" anchor="ctr">
            <a:noAutofit/>
          </a:bodyPr>
          <a:lstStyle>
            <a:lvl1pPr marL="0" indent="0" algn="ctr">
              <a:buNone/>
              <a:defRPr baseline="0"/>
            </a:lvl1pPr>
          </a:lstStyle>
          <a:p>
            <a:r>
              <a:rPr lang="en-US" dirty="0" smtClean="0"/>
              <a:t>Insert video here</a:t>
            </a:r>
            <a:endParaRPr lang="en-US" dirty="0"/>
          </a:p>
        </p:txBody>
      </p:sp>
      <p:pic>
        <p:nvPicPr>
          <p:cNvPr id="11" name="NetApp Logo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04141" y="4715681"/>
            <a:ext cx="987552" cy="393375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220867" y="4678985"/>
            <a:ext cx="7783274" cy="161583"/>
          </a:xfrm>
        </p:spPr>
        <p:txBody>
          <a:bodyPr lIns="91521" tIns="45761" rIns="91521" bIns="45761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" baseline="0">
                <a:solidFill>
                  <a:schemeClr val="bg2"/>
                </a:solidFill>
              </a:defRPr>
            </a:lvl1pPr>
            <a:lvl2pPr marL="228804" indent="0">
              <a:buFontTx/>
              <a:buNone/>
              <a:defRPr sz="800">
                <a:solidFill>
                  <a:schemeClr val="bg2"/>
                </a:solidFill>
              </a:defRPr>
            </a:lvl2pPr>
            <a:lvl3pPr marL="457608" indent="0">
              <a:buFontTx/>
              <a:buNone/>
              <a:defRPr sz="800">
                <a:solidFill>
                  <a:schemeClr val="bg2"/>
                </a:solidFill>
              </a:defRPr>
            </a:lvl3pPr>
            <a:lvl4pPr marL="686412" indent="0">
              <a:buFontTx/>
              <a:buNone/>
              <a:defRPr sz="800">
                <a:solidFill>
                  <a:schemeClr val="bg2"/>
                </a:solidFill>
              </a:defRPr>
            </a:lvl4pPr>
            <a:lvl5pPr>
              <a:buFontTx/>
              <a:buNone/>
              <a:defRPr sz="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insert source information</a:t>
            </a:r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1697" y="4854551"/>
            <a:ext cx="4905348" cy="18036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700" smtClean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© 2015 NetApp, Inc. All rights reserved. NetApp Confidential – Limited Use 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0868" y="4846931"/>
            <a:ext cx="336490" cy="19560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1050" b="1" smtClean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7E013861-4967-410D-ABD4-EBAA0293C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5425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hank You">
    <p:bg>
      <p:bgPr>
        <a:pattFill prst="wdUpDiag">
          <a:fgClr>
            <a:srgbClr val="2999FF"/>
          </a:fgClr>
          <a:bgClr>
            <a:srgbClr val="0186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" y="0"/>
            <a:ext cx="9144000" cy="51435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0"/>
                </a:schemeClr>
              </a:gs>
              <a:gs pos="84000">
                <a:schemeClr val="accent1"/>
              </a:gs>
            </a:gsLst>
            <a:lin ang="5400000" scaled="1"/>
            <a:tileRect/>
          </a:gradFill>
          <a:ln>
            <a:noFill/>
          </a:ln>
        </p:spPr>
        <p:txBody>
          <a:bodyPr vert="horz" wrap="square" lIns="91521" tIns="45761" rIns="91521" bIns="45761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000" kern="0">
              <a:solidFill>
                <a:srgbClr val="00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" y="0"/>
            <a:ext cx="9144000" cy="51435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0"/>
                </a:schemeClr>
              </a:gs>
              <a:gs pos="84000">
                <a:schemeClr val="accent1"/>
              </a:gs>
            </a:gsLst>
            <a:lin ang="5400000" scaled="1"/>
            <a:tileRect/>
          </a:gradFill>
          <a:ln>
            <a:noFill/>
          </a:ln>
        </p:spPr>
        <p:txBody>
          <a:bodyPr vert="horz" wrap="square" lIns="91521" tIns="45761" rIns="91521" bIns="45761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000" ker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281251" y="1853180"/>
            <a:ext cx="8574733" cy="1102519"/>
          </a:xfrm>
        </p:spPr>
        <p:txBody>
          <a:bodyPr lIns="91521">
            <a:noAutofit/>
          </a:bodyPr>
          <a:lstStyle>
            <a:lvl1pPr algn="l">
              <a:lnSpc>
                <a:spcPct val="80000"/>
              </a:lnSpc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0"/>
          </p:nvPr>
        </p:nvSpPr>
        <p:spPr bwMode="auto">
          <a:xfrm>
            <a:off x="281251" y="3156973"/>
            <a:ext cx="8574733" cy="696142"/>
          </a:xfrm>
        </p:spPr>
        <p:txBody>
          <a:bodyPr lIns="91521">
            <a:noAutofit/>
          </a:bodyPr>
          <a:lstStyle>
            <a:lvl1pPr marL="0" indent="0">
              <a:lnSpc>
                <a:spcPct val="85000"/>
              </a:lnSpc>
              <a:buFontTx/>
              <a:buNone/>
              <a:defRPr sz="2200" b="0">
                <a:solidFill>
                  <a:schemeClr val="bg1"/>
                </a:solidFill>
              </a:defRPr>
            </a:lvl1pPr>
            <a:lvl2pPr marL="115992" indent="-115992">
              <a:lnSpc>
                <a:spcPct val="85000"/>
              </a:lnSpc>
              <a:buFont typeface="Arial" panose="020B0604020202020204" pitchFamily="34" charset="0"/>
              <a:buChar char=" "/>
              <a:defRPr sz="2300" b="0">
                <a:solidFill>
                  <a:schemeClr val="bg2"/>
                </a:solidFill>
              </a:defRPr>
            </a:lvl2pPr>
            <a:lvl3pPr marL="115992" indent="-115992">
              <a:lnSpc>
                <a:spcPct val="85000"/>
              </a:lnSpc>
              <a:buFont typeface="Arial" panose="020B0604020202020204" pitchFamily="34" charset="0"/>
              <a:buChar char=" "/>
              <a:defRPr sz="2300" b="0">
                <a:solidFill>
                  <a:schemeClr val="bg2"/>
                </a:solidFill>
              </a:defRPr>
            </a:lvl3pPr>
            <a:lvl4pPr marL="115992" indent="-115992">
              <a:lnSpc>
                <a:spcPct val="85000"/>
              </a:lnSpc>
              <a:buFont typeface="Arial" panose="020B0604020202020204" pitchFamily="34" charset="0"/>
              <a:buChar char=" "/>
              <a:defRPr sz="2300" b="0">
                <a:solidFill>
                  <a:schemeClr val="bg2"/>
                </a:solidFill>
              </a:defRPr>
            </a:lvl4pPr>
            <a:lvl5pPr marL="115992" indent="-115992">
              <a:lnSpc>
                <a:spcPct val="85000"/>
              </a:lnSpc>
              <a:buFont typeface="Arial" panose="020B0604020202020204" pitchFamily="34" charset="0"/>
              <a:buChar char=" "/>
              <a:defRPr sz="2300" b="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" y="1"/>
            <a:ext cx="9144000" cy="5147896"/>
            <a:chOff x="0" y="0"/>
            <a:chExt cx="9144000" cy="6863861"/>
          </a:xfrm>
        </p:grpSpPr>
        <p:sp>
          <p:nvSpPr>
            <p:cNvPr id="23" name="Rectangle 22"/>
            <p:cNvSpPr/>
            <p:nvPr userDrawn="1"/>
          </p:nvSpPr>
          <p:spPr bwMode="gray">
            <a:xfrm>
              <a:off x="9052560" y="0"/>
              <a:ext cx="9144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 userDrawn="1"/>
          </p:nvSpPr>
          <p:spPr bwMode="gray">
            <a:xfrm rot="5400000">
              <a:off x="4526280" y="-4526279"/>
              <a:ext cx="91440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 userDrawn="1"/>
          </p:nvSpPr>
          <p:spPr bwMode="gray">
            <a:xfrm rot="5400000">
              <a:off x="4526280" y="2246141"/>
              <a:ext cx="91440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 userDrawn="1"/>
          </p:nvSpPr>
          <p:spPr bwMode="gray">
            <a:xfrm>
              <a:off x="0" y="0"/>
              <a:ext cx="9144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7" name="NetApp Logo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3735" y="298933"/>
            <a:ext cx="992941" cy="1121031"/>
          </a:xfrm>
          <a:prstGeom prst="rect">
            <a:avLst/>
          </a:prstGeom>
        </p:spPr>
      </p:pic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1697" y="4854551"/>
            <a:ext cx="4905348" cy="18036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700" smtClean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© 2015 NetApp, Inc. All rights reserved. NetApp Confidential – Limited Use 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0868" y="4846931"/>
            <a:ext cx="336490" cy="19560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1050" b="1" smtClean="0">
                <a:solidFill>
                  <a:schemeClr val="bg1"/>
                </a:solidFill>
              </a:defRPr>
            </a:lvl1pPr>
          </a:lstStyle>
          <a:p>
            <a:fld id="{7E013861-4967-410D-ABD4-EBAA0293C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66007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NetApp, Inc. All rights reserved. NetApp Confidential – Limited Use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13861-4967-410D-ABD4-EBAA0293C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161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gray">
          <a:xfrm>
            <a:off x="1" y="3"/>
            <a:ext cx="9144000" cy="3062665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vert="horz" wrap="square" lIns="91521" tIns="45761" rIns="91521" bIns="45761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000" kern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 bwMode="gray">
          <a:xfrm>
            <a:off x="1" y="3"/>
            <a:ext cx="9144000" cy="3062665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vert="horz" wrap="square" lIns="91521" tIns="45761" rIns="91521" bIns="45761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000" kern="0">
              <a:solidFill>
                <a:srgbClr val="000000"/>
              </a:solidFill>
            </a:endParaRPr>
          </a:p>
        </p:txBody>
      </p:sp>
      <p:sp>
        <p:nvSpPr>
          <p:cNvPr id="71" name="Rectangle 70"/>
          <p:cNvSpPr/>
          <p:nvPr/>
        </p:nvSpPr>
        <p:spPr bwMode="gray">
          <a:xfrm rot="5400000">
            <a:off x="4537661" y="-1509381"/>
            <a:ext cx="68580" cy="91440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521" tIns="45761" rIns="91521" bIns="45761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281251" y="1853180"/>
            <a:ext cx="8574733" cy="1102519"/>
          </a:xfrm>
        </p:spPr>
        <p:txBody>
          <a:bodyPr wrap="square" lIns="91521" tIns="45761" rIns="91521" bIns="45761">
            <a:noAutofit/>
          </a:bodyPr>
          <a:lstStyle>
            <a:lvl1pPr algn="l">
              <a:lnSpc>
                <a:spcPct val="95000"/>
              </a:lnSpc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0"/>
          </p:nvPr>
        </p:nvSpPr>
        <p:spPr bwMode="gray">
          <a:xfrm>
            <a:off x="281251" y="3156973"/>
            <a:ext cx="8574733" cy="1507336"/>
          </a:xfrm>
        </p:spPr>
        <p:txBody>
          <a:bodyPr wrap="square" lIns="91521" tIns="45761" rIns="91521" bIns="45761">
            <a:noAutofit/>
          </a:bodyPr>
          <a:lstStyle>
            <a:lvl1pPr marL="0" indent="0">
              <a:lnSpc>
                <a:spcPct val="85000"/>
              </a:lnSpc>
              <a:buFont typeface="Arial" panose="020B0604020202020204" pitchFamily="34" charset="0"/>
              <a:buChar char="​"/>
              <a:defRPr sz="2200" b="0">
                <a:solidFill>
                  <a:schemeClr val="bg2">
                    <a:lumMod val="50000"/>
                  </a:schemeClr>
                </a:solidFill>
              </a:defRPr>
            </a:lvl1pPr>
            <a:lvl2pPr marL="0" indent="0">
              <a:lnSpc>
                <a:spcPct val="85000"/>
              </a:lnSpc>
              <a:buFont typeface="Arial" panose="020B0604020202020204" pitchFamily="34" charset="0"/>
              <a:buChar char="​"/>
              <a:defRPr sz="1800" b="0">
                <a:solidFill>
                  <a:schemeClr val="bg2"/>
                </a:solidFill>
              </a:defRPr>
            </a:lvl2pPr>
            <a:lvl3pPr marL="0" indent="0">
              <a:lnSpc>
                <a:spcPct val="85000"/>
              </a:lnSpc>
              <a:buFont typeface="Arial" panose="020B0604020202020204" pitchFamily="34" charset="0"/>
              <a:buChar char="​"/>
              <a:defRPr sz="1600" b="0">
                <a:solidFill>
                  <a:schemeClr val="bg2"/>
                </a:solidFill>
              </a:defRPr>
            </a:lvl3pPr>
            <a:lvl4pPr marL="0" indent="0">
              <a:lnSpc>
                <a:spcPct val="85000"/>
              </a:lnSpc>
              <a:buFont typeface="Arial" panose="020B0604020202020204" pitchFamily="34" charset="0"/>
              <a:buChar char="​"/>
              <a:defRPr sz="1600" b="0">
                <a:solidFill>
                  <a:schemeClr val="bg2"/>
                </a:solidFill>
              </a:defRPr>
            </a:lvl4pPr>
            <a:lvl5pPr marL="0" indent="0">
              <a:lnSpc>
                <a:spcPct val="85000"/>
              </a:lnSpc>
              <a:buFont typeface="Arial" panose="020B0604020202020204" pitchFamily="34" charset="0"/>
              <a:buChar char="​"/>
              <a:defRPr sz="1600" b="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" y="1"/>
            <a:ext cx="9144000" cy="5147896"/>
            <a:chOff x="0" y="0"/>
            <a:chExt cx="9144000" cy="6863861"/>
          </a:xfrm>
        </p:grpSpPr>
        <p:sp>
          <p:nvSpPr>
            <p:cNvPr id="26" name="Rectangle 25"/>
            <p:cNvSpPr/>
            <p:nvPr userDrawn="1"/>
          </p:nvSpPr>
          <p:spPr bwMode="gray">
            <a:xfrm>
              <a:off x="9052560" y="0"/>
              <a:ext cx="9144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 userDrawn="1"/>
          </p:nvSpPr>
          <p:spPr bwMode="gray">
            <a:xfrm rot="5400000">
              <a:off x="4526280" y="-4526279"/>
              <a:ext cx="91440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 userDrawn="1"/>
          </p:nvSpPr>
          <p:spPr bwMode="gray">
            <a:xfrm rot="5400000">
              <a:off x="4526280" y="2246141"/>
              <a:ext cx="91440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 userDrawn="1"/>
          </p:nvSpPr>
          <p:spPr bwMode="gray">
            <a:xfrm>
              <a:off x="0" y="0"/>
              <a:ext cx="9144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6" name="NetApp Logo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3735" y="298933"/>
            <a:ext cx="992941" cy="1121031"/>
          </a:xfrm>
          <a:prstGeom prst="rect">
            <a:avLst/>
          </a:prstGeom>
        </p:spPr>
      </p:pic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1697" y="4854551"/>
            <a:ext cx="4905348" cy="18036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700" smtClean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© 2015 NetApp, Inc. All rights reserved. NetApp Confidential – Limited Use </a:t>
            </a: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0868" y="4846931"/>
            <a:ext cx="336490" cy="19560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1050" b="1" smtClean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7E013861-4967-410D-ABD4-EBAA0293C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2180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2904" y="177890"/>
            <a:ext cx="8574733" cy="684556"/>
          </a:xfrm>
        </p:spPr>
        <p:txBody>
          <a:bodyPr wrap="square" lIns="91521">
            <a:noAutofit/>
          </a:bodyPr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0" name="Content Placeholder 39"/>
          <p:cNvSpPr>
            <a:spLocks noGrp="1"/>
          </p:cNvSpPr>
          <p:nvPr>
            <p:ph sz="quarter" idx="15"/>
          </p:nvPr>
        </p:nvSpPr>
        <p:spPr bwMode="gray">
          <a:xfrm>
            <a:off x="201169" y="1300068"/>
            <a:ext cx="8574733" cy="3360041"/>
          </a:xfrm>
        </p:spPr>
        <p:txBody>
          <a:bodyPr wrap="square" lIns="91521">
            <a:noAutofit/>
          </a:bodyPr>
          <a:lstStyle>
            <a:lvl1pPr marL="343205" indent="-343205">
              <a:buFont typeface="+mj-lt"/>
              <a:buAutoNum type="arabicParenR"/>
              <a:defRPr sz="2200">
                <a:solidFill>
                  <a:schemeClr val="accent1"/>
                </a:solidFill>
              </a:defRPr>
            </a:lvl1pPr>
            <a:lvl2pPr marL="572009" indent="-228804">
              <a:buClr>
                <a:schemeClr val="accent1"/>
              </a:buClr>
              <a:buFont typeface="Wingdings" panose="05000000000000000000" pitchFamily="2" charset="2"/>
              <a:buChar char="§"/>
              <a:defRPr sz="1800"/>
            </a:lvl2pPr>
            <a:lvl3pPr marL="800813" indent="-228804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  <a:defRPr sz="1600"/>
            </a:lvl3pPr>
            <a:lvl4pPr marL="1029617" indent="-228804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  <a:defRPr sz="1400"/>
            </a:lvl4pPr>
            <a:lvl5pPr marL="1258421" indent="-228804">
              <a:buClr>
                <a:schemeClr val="tx1">
                  <a:lumMod val="65000"/>
                  <a:lumOff val="35000"/>
                </a:schemeClr>
              </a:buClr>
              <a:buFont typeface="Wingdings" panose="05000000000000000000" pitchFamily="2" charset="2"/>
              <a:buChar char="§"/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7" name="Text Placeholder 2"/>
          <p:cNvSpPr>
            <a:spLocks noGrp="1"/>
          </p:cNvSpPr>
          <p:nvPr>
            <p:ph type="body" idx="10" hasCustomPrompt="1"/>
          </p:nvPr>
        </p:nvSpPr>
        <p:spPr bwMode="gray">
          <a:xfrm>
            <a:off x="206849" y="829815"/>
            <a:ext cx="8548084" cy="300082"/>
          </a:xfrm>
        </p:spPr>
        <p:txBody>
          <a:bodyPr lIns="91521" tIns="45761" rIns="91521" bIns="45761" anchor="t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/>
                </a:solidFill>
              </a:defRPr>
            </a:lvl1pPr>
            <a:lvl2pPr marL="457608" indent="0">
              <a:buNone/>
              <a:defRPr sz="2000" b="1"/>
            </a:lvl2pPr>
            <a:lvl3pPr marL="915216" indent="0">
              <a:buNone/>
              <a:defRPr sz="1900" b="1"/>
            </a:lvl3pPr>
            <a:lvl4pPr marL="1372822" indent="0">
              <a:buNone/>
              <a:defRPr sz="1600" b="1"/>
            </a:lvl4pPr>
            <a:lvl5pPr marL="1830430" indent="0">
              <a:buNone/>
              <a:defRPr sz="1600" b="1"/>
            </a:lvl5pPr>
            <a:lvl6pPr marL="2288038" indent="0">
              <a:buNone/>
              <a:defRPr sz="1600" b="1"/>
            </a:lvl6pPr>
            <a:lvl7pPr marL="2745646" indent="0">
              <a:buNone/>
              <a:defRPr sz="1600" b="1"/>
            </a:lvl7pPr>
            <a:lvl8pPr marL="3203253" indent="0">
              <a:buNone/>
              <a:defRPr sz="1600" b="1"/>
            </a:lvl8pPr>
            <a:lvl9pPr marL="3660861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0" name="NetApp Logo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04141" y="4715681"/>
            <a:ext cx="987552" cy="393375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1697" y="4854551"/>
            <a:ext cx="4905348" cy="18036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700" smtClean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© 2015 NetApp, Inc. All rights reserved. NetApp Confidential – Limited Use 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0868" y="4846931"/>
            <a:ext cx="336490" cy="19560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1050" b="1" smtClean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7E013861-4967-410D-ABD4-EBAA0293C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304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">
    <p:bg>
      <p:bgPr>
        <a:pattFill prst="wdUpDiag">
          <a:fgClr>
            <a:srgbClr val="2999FF"/>
          </a:fgClr>
          <a:bgClr>
            <a:srgbClr val="0186FF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" y="0"/>
            <a:ext cx="9144000" cy="51435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0"/>
                </a:schemeClr>
              </a:gs>
              <a:gs pos="84000">
                <a:schemeClr val="accent1"/>
              </a:gs>
            </a:gsLst>
            <a:lin ang="5400000" scaled="1"/>
            <a:tileRect/>
          </a:gradFill>
          <a:ln>
            <a:noFill/>
          </a:ln>
        </p:spPr>
        <p:txBody>
          <a:bodyPr vert="horz" wrap="square" lIns="91521" tIns="45761" rIns="91521" bIns="45761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000" kern="0">
              <a:solidFill>
                <a:srgbClr val="00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" y="0"/>
            <a:ext cx="9144000" cy="51435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0"/>
                </a:schemeClr>
              </a:gs>
              <a:gs pos="84000">
                <a:schemeClr val="accent1"/>
              </a:gs>
            </a:gsLst>
            <a:lin ang="5400000" scaled="1"/>
            <a:tileRect/>
          </a:gradFill>
          <a:ln>
            <a:noFill/>
          </a:ln>
        </p:spPr>
        <p:txBody>
          <a:bodyPr vert="horz" wrap="square" lIns="91521" tIns="45761" rIns="91521" bIns="45761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000" ker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223375" y="1853180"/>
            <a:ext cx="8574733" cy="1102519"/>
          </a:xfrm>
        </p:spPr>
        <p:txBody>
          <a:bodyPr wrap="square" lIns="91521">
            <a:noAutofit/>
          </a:bodyPr>
          <a:lstStyle>
            <a:lvl1pPr algn="l">
              <a:lnSpc>
                <a:spcPct val="80000"/>
              </a:lnSpc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0"/>
          </p:nvPr>
        </p:nvSpPr>
        <p:spPr bwMode="auto">
          <a:xfrm>
            <a:off x="223378" y="3156973"/>
            <a:ext cx="8574733" cy="696142"/>
          </a:xfrm>
        </p:spPr>
        <p:txBody>
          <a:bodyPr wrap="square" lIns="91521">
            <a:noAutofit/>
          </a:bodyPr>
          <a:lstStyle>
            <a:lvl1pPr marL="0" indent="0">
              <a:lnSpc>
                <a:spcPct val="85000"/>
              </a:lnSpc>
              <a:buFontTx/>
              <a:buNone/>
              <a:defRPr sz="2200" b="0">
                <a:solidFill>
                  <a:schemeClr val="bg1"/>
                </a:solidFill>
              </a:defRPr>
            </a:lvl1pPr>
            <a:lvl2pPr marL="115992" indent="-115992">
              <a:lnSpc>
                <a:spcPct val="85000"/>
              </a:lnSpc>
              <a:buFont typeface="Arial" panose="020B0604020202020204" pitchFamily="34" charset="0"/>
              <a:buChar char=" "/>
              <a:defRPr sz="2300" b="0">
                <a:solidFill>
                  <a:schemeClr val="bg2"/>
                </a:solidFill>
              </a:defRPr>
            </a:lvl2pPr>
            <a:lvl3pPr marL="115992" indent="-115992">
              <a:lnSpc>
                <a:spcPct val="85000"/>
              </a:lnSpc>
              <a:buFont typeface="Arial" panose="020B0604020202020204" pitchFamily="34" charset="0"/>
              <a:buChar char=" "/>
              <a:defRPr sz="2300" b="0">
                <a:solidFill>
                  <a:schemeClr val="bg2"/>
                </a:solidFill>
              </a:defRPr>
            </a:lvl3pPr>
            <a:lvl4pPr marL="115992" indent="-115992">
              <a:lnSpc>
                <a:spcPct val="85000"/>
              </a:lnSpc>
              <a:buFont typeface="Arial" panose="020B0604020202020204" pitchFamily="34" charset="0"/>
              <a:buChar char=" "/>
              <a:defRPr sz="2300" b="0">
                <a:solidFill>
                  <a:schemeClr val="bg2"/>
                </a:solidFill>
              </a:defRPr>
            </a:lvl4pPr>
            <a:lvl5pPr marL="115992" indent="-115992">
              <a:lnSpc>
                <a:spcPct val="85000"/>
              </a:lnSpc>
              <a:buFont typeface="Arial" panose="020B0604020202020204" pitchFamily="34" charset="0"/>
              <a:buChar char=" "/>
              <a:defRPr sz="2300" b="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1" y="1"/>
            <a:ext cx="9144000" cy="5147896"/>
            <a:chOff x="0" y="0"/>
            <a:chExt cx="9144000" cy="6863861"/>
          </a:xfrm>
        </p:grpSpPr>
        <p:sp>
          <p:nvSpPr>
            <p:cNvPr id="24" name="Rectangle 23"/>
            <p:cNvSpPr/>
            <p:nvPr userDrawn="1"/>
          </p:nvSpPr>
          <p:spPr bwMode="gray">
            <a:xfrm>
              <a:off x="9052560" y="0"/>
              <a:ext cx="9144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 userDrawn="1"/>
          </p:nvSpPr>
          <p:spPr bwMode="gray">
            <a:xfrm rot="5400000">
              <a:off x="4526280" y="-4526279"/>
              <a:ext cx="91440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/>
            <p:cNvSpPr/>
            <p:nvPr userDrawn="1"/>
          </p:nvSpPr>
          <p:spPr bwMode="gray">
            <a:xfrm rot="5400000">
              <a:off x="4526280" y="2246141"/>
              <a:ext cx="91440" cy="9144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 userDrawn="1"/>
          </p:nvSpPr>
          <p:spPr bwMode="gray">
            <a:xfrm>
              <a:off x="0" y="0"/>
              <a:ext cx="9144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4" name="NetApp Logo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04141" y="4698402"/>
            <a:ext cx="987552" cy="427939"/>
          </a:xfrm>
          <a:prstGeom prst="rect">
            <a:avLst/>
          </a:prstGeom>
        </p:spPr>
      </p:pic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1697" y="4854551"/>
            <a:ext cx="4905348" cy="18036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700" smtClean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© 2015 NetApp, Inc. All rights reserved. NetApp Confidential – Limited Use 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0868" y="4846931"/>
            <a:ext cx="336490" cy="19560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1050" b="1" smtClean="0">
                <a:solidFill>
                  <a:schemeClr val="bg1"/>
                </a:solidFill>
              </a:defRPr>
            </a:lvl1pPr>
          </a:lstStyle>
          <a:p>
            <a:fld id="{7E013861-4967-410D-ABD4-EBAA0293C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83990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526" y="177268"/>
            <a:ext cx="8574187" cy="678596"/>
          </a:xfrm>
        </p:spPr>
        <p:txBody>
          <a:bodyPr wrap="square" lIns="91521">
            <a:noAutofit/>
          </a:bodyPr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8" name="Content Placeholder 3"/>
          <p:cNvSpPr>
            <a:spLocks noGrp="1"/>
          </p:cNvSpPr>
          <p:nvPr>
            <p:ph sz="quarter" idx="14"/>
          </p:nvPr>
        </p:nvSpPr>
        <p:spPr>
          <a:xfrm>
            <a:off x="201169" y="1300164"/>
            <a:ext cx="8574733" cy="3359944"/>
          </a:xfrm>
        </p:spPr>
        <p:txBody>
          <a:bodyPr wrap="square" lIns="91521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9" name="Text Placeholder 2"/>
          <p:cNvSpPr>
            <a:spLocks noGrp="1"/>
          </p:cNvSpPr>
          <p:nvPr>
            <p:ph type="body" idx="10" hasCustomPrompt="1"/>
          </p:nvPr>
        </p:nvSpPr>
        <p:spPr bwMode="gray">
          <a:xfrm>
            <a:off x="206849" y="829815"/>
            <a:ext cx="8548084" cy="300082"/>
          </a:xfrm>
        </p:spPr>
        <p:txBody>
          <a:bodyPr lIns="91521" tIns="45761" rIns="91521" bIns="45761" anchor="t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/>
                </a:solidFill>
              </a:defRPr>
            </a:lvl1pPr>
            <a:lvl2pPr marL="457608" indent="0">
              <a:buNone/>
              <a:defRPr sz="2000" b="1"/>
            </a:lvl2pPr>
            <a:lvl3pPr marL="915216" indent="0">
              <a:buNone/>
              <a:defRPr sz="1900" b="1"/>
            </a:lvl3pPr>
            <a:lvl4pPr marL="1372822" indent="0">
              <a:buNone/>
              <a:defRPr sz="1600" b="1"/>
            </a:lvl4pPr>
            <a:lvl5pPr marL="1830430" indent="0">
              <a:buNone/>
              <a:defRPr sz="1600" b="1"/>
            </a:lvl5pPr>
            <a:lvl6pPr marL="2288038" indent="0">
              <a:buNone/>
              <a:defRPr sz="1600" b="1"/>
            </a:lvl6pPr>
            <a:lvl7pPr marL="2745646" indent="0">
              <a:buNone/>
              <a:defRPr sz="1600" b="1"/>
            </a:lvl7pPr>
            <a:lvl8pPr marL="3203253" indent="0">
              <a:buNone/>
              <a:defRPr sz="1600" b="1"/>
            </a:lvl8pPr>
            <a:lvl9pPr marL="3660861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1" name="NetApp Logo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04141" y="4715681"/>
            <a:ext cx="987552" cy="393375"/>
          </a:xfrm>
          <a:prstGeom prst="rect">
            <a:avLst/>
          </a:prstGeom>
        </p:spPr>
      </p:pic>
      <p:sp>
        <p:nvSpPr>
          <p:cNvPr id="13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220867" y="4678985"/>
            <a:ext cx="7783274" cy="161583"/>
          </a:xfrm>
        </p:spPr>
        <p:txBody>
          <a:bodyPr lIns="91521" tIns="45761" rIns="91521" bIns="45761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" baseline="0">
                <a:solidFill>
                  <a:schemeClr val="bg2"/>
                </a:solidFill>
              </a:defRPr>
            </a:lvl1pPr>
            <a:lvl2pPr marL="228804" indent="0">
              <a:buFontTx/>
              <a:buNone/>
              <a:defRPr sz="800">
                <a:solidFill>
                  <a:schemeClr val="bg2"/>
                </a:solidFill>
              </a:defRPr>
            </a:lvl2pPr>
            <a:lvl3pPr marL="457608" indent="0">
              <a:buFontTx/>
              <a:buNone/>
              <a:defRPr sz="800">
                <a:solidFill>
                  <a:schemeClr val="bg2"/>
                </a:solidFill>
              </a:defRPr>
            </a:lvl3pPr>
            <a:lvl4pPr marL="686412" indent="0">
              <a:buFontTx/>
              <a:buNone/>
              <a:defRPr sz="800">
                <a:solidFill>
                  <a:schemeClr val="bg2"/>
                </a:solidFill>
              </a:defRPr>
            </a:lvl4pPr>
            <a:lvl5pPr>
              <a:buFontTx/>
              <a:buNone/>
              <a:defRPr sz="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insert source information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1697" y="4854551"/>
            <a:ext cx="4905348" cy="18036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700" smtClean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© 2015 NetApp, Inc. All rights reserved. NetApp Confidential – Limited Use </a:t>
            </a:r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0868" y="4846931"/>
            <a:ext cx="336490" cy="19560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1050" b="1" smtClean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7E013861-4967-410D-ABD4-EBAA0293C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12962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Content Placeholder 39"/>
          <p:cNvSpPr>
            <a:spLocks noGrp="1"/>
          </p:cNvSpPr>
          <p:nvPr>
            <p:ph sz="quarter" idx="15"/>
          </p:nvPr>
        </p:nvSpPr>
        <p:spPr bwMode="gray">
          <a:xfrm>
            <a:off x="197275" y="1300068"/>
            <a:ext cx="4178287" cy="3360041"/>
          </a:xfrm>
        </p:spPr>
        <p:txBody>
          <a:bodyPr wrap="square" lIns="91521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7275" y="180248"/>
            <a:ext cx="8574187" cy="678596"/>
          </a:xfrm>
        </p:spPr>
        <p:txBody>
          <a:bodyPr wrap="square" lIns="91521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3" name="Content Placeholder 3"/>
          <p:cNvSpPr>
            <a:spLocks noGrp="1"/>
          </p:cNvSpPr>
          <p:nvPr>
            <p:ph sz="quarter" idx="14"/>
          </p:nvPr>
        </p:nvSpPr>
        <p:spPr>
          <a:xfrm>
            <a:off x="4681697" y="1300164"/>
            <a:ext cx="4178975" cy="3359944"/>
          </a:xfrm>
        </p:spPr>
        <p:txBody>
          <a:bodyPr wrap="square" lIns="91521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1" name="Text Placeholder 2"/>
          <p:cNvSpPr>
            <a:spLocks noGrp="1"/>
          </p:cNvSpPr>
          <p:nvPr>
            <p:ph type="body" idx="10" hasCustomPrompt="1"/>
          </p:nvPr>
        </p:nvSpPr>
        <p:spPr bwMode="gray">
          <a:xfrm>
            <a:off x="206849" y="829815"/>
            <a:ext cx="8548084" cy="300082"/>
          </a:xfrm>
        </p:spPr>
        <p:txBody>
          <a:bodyPr lIns="91521" tIns="45761" rIns="91521" bIns="45761" anchor="t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/>
                </a:solidFill>
              </a:defRPr>
            </a:lvl1pPr>
            <a:lvl2pPr marL="457608" indent="0">
              <a:buNone/>
              <a:defRPr sz="2000" b="1"/>
            </a:lvl2pPr>
            <a:lvl3pPr marL="915216" indent="0">
              <a:buNone/>
              <a:defRPr sz="1900" b="1"/>
            </a:lvl3pPr>
            <a:lvl4pPr marL="1372822" indent="0">
              <a:buNone/>
              <a:defRPr sz="1600" b="1"/>
            </a:lvl4pPr>
            <a:lvl5pPr marL="1830430" indent="0">
              <a:buNone/>
              <a:defRPr sz="1600" b="1"/>
            </a:lvl5pPr>
            <a:lvl6pPr marL="2288038" indent="0">
              <a:buNone/>
              <a:defRPr sz="1600" b="1"/>
            </a:lvl6pPr>
            <a:lvl7pPr marL="2745646" indent="0">
              <a:buNone/>
              <a:defRPr sz="1600" b="1"/>
            </a:lvl7pPr>
            <a:lvl8pPr marL="3203253" indent="0">
              <a:buNone/>
              <a:defRPr sz="1600" b="1"/>
            </a:lvl8pPr>
            <a:lvl9pPr marL="3660861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NetApp Logo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04141" y="4715681"/>
            <a:ext cx="987552" cy="393375"/>
          </a:xfrm>
          <a:prstGeom prst="rect">
            <a:avLst/>
          </a:prstGeom>
        </p:spPr>
      </p:pic>
      <p:sp>
        <p:nvSpPr>
          <p:cNvPr id="14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220867" y="4678985"/>
            <a:ext cx="7783274" cy="161583"/>
          </a:xfrm>
        </p:spPr>
        <p:txBody>
          <a:bodyPr lIns="91521" tIns="45761" rIns="91521" bIns="45761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" baseline="0">
                <a:solidFill>
                  <a:schemeClr val="bg2"/>
                </a:solidFill>
              </a:defRPr>
            </a:lvl1pPr>
            <a:lvl2pPr marL="228804" indent="0">
              <a:buFontTx/>
              <a:buNone/>
              <a:defRPr sz="800">
                <a:solidFill>
                  <a:schemeClr val="bg2"/>
                </a:solidFill>
              </a:defRPr>
            </a:lvl2pPr>
            <a:lvl3pPr marL="457608" indent="0">
              <a:buFontTx/>
              <a:buNone/>
              <a:defRPr sz="800">
                <a:solidFill>
                  <a:schemeClr val="bg2"/>
                </a:solidFill>
              </a:defRPr>
            </a:lvl3pPr>
            <a:lvl4pPr marL="686412" indent="0">
              <a:buFontTx/>
              <a:buNone/>
              <a:defRPr sz="800">
                <a:solidFill>
                  <a:schemeClr val="bg2"/>
                </a:solidFill>
              </a:defRPr>
            </a:lvl4pPr>
            <a:lvl5pPr>
              <a:buFontTx/>
              <a:buNone/>
              <a:defRPr sz="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insert source information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1697" y="4854551"/>
            <a:ext cx="4905348" cy="18036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700" smtClean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© 2015 NetApp, Inc. All rights reserved. NetApp Confidential – Limited Use 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0868" y="4846931"/>
            <a:ext cx="336490" cy="19560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1050" b="1" smtClean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7E013861-4967-410D-ABD4-EBAA0293C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7848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Content Placeholder 39"/>
          <p:cNvSpPr>
            <a:spLocks noGrp="1"/>
          </p:cNvSpPr>
          <p:nvPr>
            <p:ph sz="quarter" idx="15"/>
          </p:nvPr>
        </p:nvSpPr>
        <p:spPr bwMode="gray">
          <a:xfrm>
            <a:off x="197272" y="1300068"/>
            <a:ext cx="2834640" cy="3360041"/>
          </a:xfrm>
        </p:spPr>
        <p:txBody>
          <a:bodyPr wrap="square" lIns="91521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8" name="Content Placeholder 39"/>
          <p:cNvSpPr>
            <a:spLocks noGrp="1"/>
          </p:cNvSpPr>
          <p:nvPr>
            <p:ph sz="quarter" idx="17"/>
          </p:nvPr>
        </p:nvSpPr>
        <p:spPr bwMode="gray">
          <a:xfrm>
            <a:off x="3067046" y="1300068"/>
            <a:ext cx="2834640" cy="3360041"/>
          </a:xfrm>
        </p:spPr>
        <p:txBody>
          <a:bodyPr wrap="square" lIns="91521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9" name="Content Placeholder 39"/>
          <p:cNvSpPr>
            <a:spLocks noGrp="1"/>
          </p:cNvSpPr>
          <p:nvPr>
            <p:ph sz="quarter" idx="18"/>
          </p:nvPr>
        </p:nvSpPr>
        <p:spPr bwMode="gray">
          <a:xfrm>
            <a:off x="5936821" y="1300068"/>
            <a:ext cx="2834640" cy="3360041"/>
          </a:xfrm>
        </p:spPr>
        <p:txBody>
          <a:bodyPr wrap="square" lIns="91521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7275" y="180248"/>
            <a:ext cx="8574187" cy="678596"/>
          </a:xfrm>
        </p:spPr>
        <p:txBody>
          <a:bodyPr wrap="square" lIns="91521">
            <a:noAutofit/>
          </a:bodyPr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1" name="Text Placeholder 2"/>
          <p:cNvSpPr>
            <a:spLocks noGrp="1"/>
          </p:cNvSpPr>
          <p:nvPr>
            <p:ph type="body" idx="10" hasCustomPrompt="1"/>
          </p:nvPr>
        </p:nvSpPr>
        <p:spPr bwMode="gray">
          <a:xfrm>
            <a:off x="206849" y="829815"/>
            <a:ext cx="8548084" cy="300082"/>
          </a:xfrm>
        </p:spPr>
        <p:txBody>
          <a:bodyPr lIns="91521" tIns="45761" rIns="91521" bIns="45761" anchor="t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/>
                </a:solidFill>
              </a:defRPr>
            </a:lvl1pPr>
            <a:lvl2pPr marL="457608" indent="0">
              <a:buNone/>
              <a:defRPr sz="2000" b="1"/>
            </a:lvl2pPr>
            <a:lvl3pPr marL="915216" indent="0">
              <a:buNone/>
              <a:defRPr sz="1900" b="1"/>
            </a:lvl3pPr>
            <a:lvl4pPr marL="1372822" indent="0">
              <a:buNone/>
              <a:defRPr sz="1600" b="1"/>
            </a:lvl4pPr>
            <a:lvl5pPr marL="1830430" indent="0">
              <a:buNone/>
              <a:defRPr sz="1600" b="1"/>
            </a:lvl5pPr>
            <a:lvl6pPr marL="2288038" indent="0">
              <a:buNone/>
              <a:defRPr sz="1600" b="1"/>
            </a:lvl6pPr>
            <a:lvl7pPr marL="2745646" indent="0">
              <a:buNone/>
              <a:defRPr sz="1600" b="1"/>
            </a:lvl7pPr>
            <a:lvl8pPr marL="3203253" indent="0">
              <a:buNone/>
              <a:defRPr sz="1600" b="1"/>
            </a:lvl8pPr>
            <a:lvl9pPr marL="3660861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1" name="NetApp Logo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04141" y="4715681"/>
            <a:ext cx="987552" cy="393375"/>
          </a:xfrm>
          <a:prstGeom prst="rect">
            <a:avLst/>
          </a:prstGeom>
        </p:spPr>
      </p:pic>
      <p:sp>
        <p:nvSpPr>
          <p:cNvPr id="15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220867" y="4678985"/>
            <a:ext cx="7783274" cy="161583"/>
          </a:xfrm>
        </p:spPr>
        <p:txBody>
          <a:bodyPr lIns="91521" tIns="45761" rIns="91521" bIns="45761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" baseline="0">
                <a:solidFill>
                  <a:schemeClr val="bg2"/>
                </a:solidFill>
              </a:defRPr>
            </a:lvl1pPr>
            <a:lvl2pPr marL="228804" indent="0">
              <a:buFontTx/>
              <a:buNone/>
              <a:defRPr sz="800">
                <a:solidFill>
                  <a:schemeClr val="bg2"/>
                </a:solidFill>
              </a:defRPr>
            </a:lvl2pPr>
            <a:lvl3pPr marL="457608" indent="0">
              <a:buFontTx/>
              <a:buNone/>
              <a:defRPr sz="800">
                <a:solidFill>
                  <a:schemeClr val="bg2"/>
                </a:solidFill>
              </a:defRPr>
            </a:lvl3pPr>
            <a:lvl4pPr marL="686412" indent="0">
              <a:buFontTx/>
              <a:buNone/>
              <a:defRPr sz="800">
                <a:solidFill>
                  <a:schemeClr val="bg2"/>
                </a:solidFill>
              </a:defRPr>
            </a:lvl4pPr>
            <a:lvl5pPr>
              <a:buFontTx/>
              <a:buNone/>
              <a:defRPr sz="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insert source information</a:t>
            </a:r>
            <a:endParaRPr lang="en-US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1697" y="4854551"/>
            <a:ext cx="4905348" cy="18036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700" smtClean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© 2015 NetApp, Inc. All rights reserved. NetApp Confidential – Limited Use </a:t>
            </a:r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0868" y="4846931"/>
            <a:ext cx="336490" cy="19560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1050" b="1" smtClean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7E013861-4967-410D-ABD4-EBAA0293C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3652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Qu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7275" y="180248"/>
            <a:ext cx="8574187" cy="678596"/>
          </a:xfrm>
        </p:spPr>
        <p:txBody>
          <a:bodyPr lIns="91521">
            <a:noAutofit/>
          </a:bodyPr>
          <a:lstStyle>
            <a:lvl1pPr>
              <a:defRPr sz="3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9" name="Content Placeholder 39"/>
          <p:cNvSpPr>
            <a:spLocks noGrp="1"/>
          </p:cNvSpPr>
          <p:nvPr>
            <p:ph sz="quarter" idx="15"/>
          </p:nvPr>
        </p:nvSpPr>
        <p:spPr bwMode="gray">
          <a:xfrm>
            <a:off x="197275" y="1300069"/>
            <a:ext cx="4178287" cy="1568824"/>
          </a:xfrm>
        </p:spPr>
        <p:txBody>
          <a:bodyPr lIns="91521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0" name="Content Placeholder 3"/>
          <p:cNvSpPr>
            <a:spLocks noGrp="1"/>
          </p:cNvSpPr>
          <p:nvPr>
            <p:ph sz="quarter" idx="14"/>
          </p:nvPr>
        </p:nvSpPr>
        <p:spPr>
          <a:xfrm>
            <a:off x="4681700" y="1300164"/>
            <a:ext cx="4178973" cy="1568778"/>
          </a:xfrm>
        </p:spPr>
        <p:txBody>
          <a:bodyPr lIns="91521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1" name="Content Placeholder 39"/>
          <p:cNvSpPr>
            <a:spLocks noGrp="1"/>
          </p:cNvSpPr>
          <p:nvPr>
            <p:ph sz="quarter" idx="20"/>
          </p:nvPr>
        </p:nvSpPr>
        <p:spPr bwMode="gray">
          <a:xfrm>
            <a:off x="197275" y="3091285"/>
            <a:ext cx="4178287" cy="1568824"/>
          </a:xfrm>
        </p:spPr>
        <p:txBody>
          <a:bodyPr lIns="91521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2" name="Content Placeholder 3"/>
          <p:cNvSpPr>
            <a:spLocks noGrp="1"/>
          </p:cNvSpPr>
          <p:nvPr>
            <p:ph sz="quarter" idx="21"/>
          </p:nvPr>
        </p:nvSpPr>
        <p:spPr>
          <a:xfrm>
            <a:off x="4681700" y="3091381"/>
            <a:ext cx="4178973" cy="1568778"/>
          </a:xfrm>
        </p:spPr>
        <p:txBody>
          <a:bodyPr lIns="91521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9" name="Text Placeholder 2"/>
          <p:cNvSpPr>
            <a:spLocks noGrp="1"/>
          </p:cNvSpPr>
          <p:nvPr>
            <p:ph type="body" idx="10" hasCustomPrompt="1"/>
          </p:nvPr>
        </p:nvSpPr>
        <p:spPr bwMode="gray">
          <a:xfrm>
            <a:off x="206849" y="829815"/>
            <a:ext cx="8548084" cy="300082"/>
          </a:xfrm>
        </p:spPr>
        <p:txBody>
          <a:bodyPr lIns="91521" tIns="45761" rIns="91521" bIns="45761" anchor="t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/>
                </a:solidFill>
              </a:defRPr>
            </a:lvl1pPr>
            <a:lvl2pPr marL="457608" indent="0">
              <a:buNone/>
              <a:defRPr sz="2000" b="1"/>
            </a:lvl2pPr>
            <a:lvl3pPr marL="915216" indent="0">
              <a:buNone/>
              <a:defRPr sz="1900" b="1"/>
            </a:lvl3pPr>
            <a:lvl4pPr marL="1372822" indent="0">
              <a:buNone/>
              <a:defRPr sz="1600" b="1"/>
            </a:lvl4pPr>
            <a:lvl5pPr marL="1830430" indent="0">
              <a:buNone/>
              <a:defRPr sz="1600" b="1"/>
            </a:lvl5pPr>
            <a:lvl6pPr marL="2288038" indent="0">
              <a:buNone/>
              <a:defRPr sz="1600" b="1"/>
            </a:lvl6pPr>
            <a:lvl7pPr marL="2745646" indent="0">
              <a:buNone/>
              <a:defRPr sz="1600" b="1"/>
            </a:lvl7pPr>
            <a:lvl8pPr marL="3203253" indent="0">
              <a:buNone/>
              <a:defRPr sz="1600" b="1"/>
            </a:lvl8pPr>
            <a:lvl9pPr marL="3660861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NetApp Logo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04141" y="4715681"/>
            <a:ext cx="987552" cy="393375"/>
          </a:xfrm>
          <a:prstGeom prst="rect">
            <a:avLst/>
          </a:prstGeom>
        </p:spPr>
      </p:pic>
      <p:sp>
        <p:nvSpPr>
          <p:cNvPr id="16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220867" y="4678985"/>
            <a:ext cx="7783274" cy="161583"/>
          </a:xfrm>
        </p:spPr>
        <p:txBody>
          <a:bodyPr lIns="91521" tIns="45761" rIns="91521" bIns="45761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" baseline="0">
                <a:solidFill>
                  <a:schemeClr val="bg2"/>
                </a:solidFill>
              </a:defRPr>
            </a:lvl1pPr>
            <a:lvl2pPr marL="228804" indent="0">
              <a:buFontTx/>
              <a:buNone/>
              <a:defRPr sz="800">
                <a:solidFill>
                  <a:schemeClr val="bg2"/>
                </a:solidFill>
              </a:defRPr>
            </a:lvl2pPr>
            <a:lvl3pPr marL="457608" indent="0">
              <a:buFontTx/>
              <a:buNone/>
              <a:defRPr sz="800">
                <a:solidFill>
                  <a:schemeClr val="bg2"/>
                </a:solidFill>
              </a:defRPr>
            </a:lvl3pPr>
            <a:lvl4pPr marL="686412" indent="0">
              <a:buFontTx/>
              <a:buNone/>
              <a:defRPr sz="800">
                <a:solidFill>
                  <a:schemeClr val="bg2"/>
                </a:solidFill>
              </a:defRPr>
            </a:lvl4pPr>
            <a:lvl5pPr>
              <a:buFontTx/>
              <a:buNone/>
              <a:defRPr sz="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insert source information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1697" y="4854551"/>
            <a:ext cx="4905348" cy="18036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700" smtClean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© 2015 NetApp, Inc. All rights reserved. NetApp Confidential – Limited Use 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0868" y="4846931"/>
            <a:ext cx="336490" cy="19560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1050" b="1" smtClean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7E013861-4967-410D-ABD4-EBAA0293C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14074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S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4681697" y="1300163"/>
            <a:ext cx="4178975" cy="1676781"/>
          </a:xfrm>
        </p:spPr>
        <p:txBody>
          <a:bodyPr lIns="91521" tIns="45761" rIns="91521" bIns="45761" anchor="b">
            <a:noAutofit/>
          </a:bodyPr>
          <a:lstStyle>
            <a:lvl1pPr algn="l">
              <a:lnSpc>
                <a:spcPct val="80000"/>
              </a:lnSpc>
              <a:defRPr sz="4800" b="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8" name="Text Placeholder 2"/>
          <p:cNvSpPr>
            <a:spLocks noGrp="1"/>
          </p:cNvSpPr>
          <p:nvPr>
            <p:ph type="body" idx="1" hasCustomPrompt="1"/>
          </p:nvPr>
        </p:nvSpPr>
        <p:spPr bwMode="gray">
          <a:xfrm>
            <a:off x="4681697" y="3005095"/>
            <a:ext cx="4178975" cy="369332"/>
          </a:xfrm>
        </p:spPr>
        <p:txBody>
          <a:bodyPr lIns="91521" tIns="45761" rIns="91521" bIns="45761" anchor="t">
            <a:noAutofit/>
          </a:bodyPr>
          <a:lstStyle>
            <a:lvl1pPr marL="0" indent="0">
              <a:buNone/>
              <a:defRPr sz="2600" cap="none" baseline="0">
                <a:solidFill>
                  <a:schemeClr val="accent1"/>
                </a:solidFill>
              </a:defRPr>
            </a:lvl1pPr>
            <a:lvl2pPr marL="4576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52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282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3043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803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564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20325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608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8" name="NetApp Logo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04141" y="4715681"/>
            <a:ext cx="987552" cy="393375"/>
          </a:xfrm>
          <a:prstGeom prst="rect">
            <a:avLst/>
          </a:prstGeom>
        </p:spPr>
      </p:pic>
      <p:sp>
        <p:nvSpPr>
          <p:cNvPr id="12" name="Text Placeholder 6"/>
          <p:cNvSpPr>
            <a:spLocks noGrp="1"/>
          </p:cNvSpPr>
          <p:nvPr>
            <p:ph type="body" sz="quarter" idx="16" hasCustomPrompt="1"/>
          </p:nvPr>
        </p:nvSpPr>
        <p:spPr>
          <a:xfrm>
            <a:off x="220867" y="4678985"/>
            <a:ext cx="7783274" cy="161583"/>
          </a:xfrm>
        </p:spPr>
        <p:txBody>
          <a:bodyPr lIns="91521" tIns="45761" rIns="91521" bIns="45761"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800" baseline="0">
                <a:solidFill>
                  <a:schemeClr val="bg2"/>
                </a:solidFill>
              </a:defRPr>
            </a:lvl1pPr>
            <a:lvl2pPr marL="228804" indent="0">
              <a:buFontTx/>
              <a:buNone/>
              <a:defRPr sz="800">
                <a:solidFill>
                  <a:schemeClr val="bg2"/>
                </a:solidFill>
              </a:defRPr>
            </a:lvl2pPr>
            <a:lvl3pPr marL="457608" indent="0">
              <a:buFontTx/>
              <a:buNone/>
              <a:defRPr sz="800">
                <a:solidFill>
                  <a:schemeClr val="bg2"/>
                </a:solidFill>
              </a:defRPr>
            </a:lvl3pPr>
            <a:lvl4pPr marL="686412" indent="0">
              <a:buFontTx/>
              <a:buNone/>
              <a:defRPr sz="800">
                <a:solidFill>
                  <a:schemeClr val="bg2"/>
                </a:solidFill>
              </a:defRPr>
            </a:lvl4pPr>
            <a:lvl5pPr>
              <a:buFontTx/>
              <a:buNone/>
              <a:defRPr sz="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Click to insert source information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1697" y="4854551"/>
            <a:ext cx="4905348" cy="18036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700" smtClean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© 2015 NetApp, Inc. All rights reserved. NetApp Confidential – Limited Use </a:t>
            </a: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0868" y="4846931"/>
            <a:ext cx="336490" cy="19560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1050" b="1" smtClean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7E013861-4967-410D-ABD4-EBAA0293C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5149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7275" y="180248"/>
            <a:ext cx="8574187" cy="678596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7275" y="1265076"/>
            <a:ext cx="8574187" cy="3360040"/>
          </a:xfrm>
          <a:prstGeom prst="rect">
            <a:avLst/>
          </a:prstGeom>
        </p:spPr>
        <p:txBody>
          <a:bodyPr vert="horz" wrap="square" lIns="91521" tIns="45761" rIns="91521" bIns="45761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 bwMode="gray">
          <a:xfrm rot="5400000">
            <a:off x="4537711" y="544916"/>
            <a:ext cx="68580" cy="914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521" tIns="45761" rIns="91521" bIns="45761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1697" y="4854551"/>
            <a:ext cx="4905348" cy="18036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700" smtClean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© 2015 NetApp, Inc. All rights reserved. NetApp Confidential – Limited Use 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0868" y="4846931"/>
            <a:ext cx="336490" cy="195607"/>
          </a:xfrm>
          <a:prstGeom prst="rect">
            <a:avLst/>
          </a:prstGeom>
        </p:spPr>
        <p:txBody>
          <a:bodyPr vert="horz" wrap="square" lIns="91521" tIns="45761" rIns="91521" bIns="45761" rtlCol="0" anchor="b">
            <a:noAutofit/>
          </a:bodyPr>
          <a:lstStyle>
            <a:lvl1pPr>
              <a:defRPr lang="en-US" sz="1050" b="1" smtClean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7E013861-4967-410D-ABD4-EBAA0293C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451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med"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5216" rtl="0" eaLnBrk="1" latinLnBrk="0" hangingPunct="1">
        <a:lnSpc>
          <a:spcPct val="80000"/>
        </a:lnSpc>
        <a:spcBef>
          <a:spcPct val="0"/>
        </a:spcBef>
        <a:buNone/>
        <a:defRPr sz="3000" b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5159" indent="-235159" algn="l" defTabSz="915216" rtl="0" eaLnBrk="1" latinLnBrk="0" hangingPunct="1">
        <a:lnSpc>
          <a:spcPct val="95000"/>
        </a:lnSpc>
        <a:spcBef>
          <a:spcPts val="1201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608" indent="-228804" algn="l" defTabSz="915216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>
            <a:lumMod val="65000"/>
            <a:lumOff val="35000"/>
          </a:schemeClr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6412" indent="-228804" algn="l" defTabSz="915216" rtl="0" eaLnBrk="1" latinLnBrk="0" hangingPunct="1">
        <a:lnSpc>
          <a:spcPct val="85000"/>
        </a:lnSpc>
        <a:spcBef>
          <a:spcPts val="200"/>
        </a:spcBef>
        <a:spcAft>
          <a:spcPts val="400"/>
        </a:spcAft>
        <a:buClr>
          <a:schemeClr val="tx1">
            <a:lumMod val="65000"/>
            <a:lumOff val="35000"/>
          </a:schemeClr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5216" indent="-228804" algn="l" defTabSz="915216" rtl="0" eaLnBrk="1" latinLnBrk="0" hangingPunct="1">
        <a:lnSpc>
          <a:spcPct val="85000"/>
        </a:lnSpc>
        <a:spcBef>
          <a:spcPts val="200"/>
        </a:spcBef>
        <a:spcAft>
          <a:spcPts val="400"/>
        </a:spcAft>
        <a:buClr>
          <a:schemeClr val="tx1">
            <a:lumMod val="65000"/>
            <a:lumOff val="35000"/>
          </a:schemeClr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086818" marR="0" indent="-171603" algn="l" defTabSz="915216" rtl="0" eaLnBrk="1" fontAlgn="auto" latinLnBrk="0" hangingPunct="1">
        <a:lnSpc>
          <a:spcPct val="85000"/>
        </a:lnSpc>
        <a:spcBef>
          <a:spcPts val="200"/>
        </a:spcBef>
        <a:spcAft>
          <a:spcPts val="400"/>
        </a:spcAft>
        <a:buClr>
          <a:schemeClr val="tx1">
            <a:lumMod val="65000"/>
            <a:lumOff val="35000"/>
          </a:schemeClr>
        </a:buClr>
        <a:buSzTx/>
        <a:buFont typeface="Wingdings" panose="05000000000000000000" pitchFamily="2" charset="2"/>
        <a:buChar char="§"/>
        <a:tabLst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1144018" indent="-228804" algn="l" defTabSz="9152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144018" indent="-228804" algn="l" defTabSz="9152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144018" indent="-228804" algn="l" defTabSz="9152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1144018" indent="-228804" algn="l" defTabSz="9152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52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608" algn="l" defTabSz="9152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5216" algn="l" defTabSz="9152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2822" algn="l" defTabSz="9152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30430" algn="l" defTabSz="9152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8038" algn="l" defTabSz="9152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5646" algn="l" defTabSz="9152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3253" algn="l" defTabSz="9152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60861" algn="l" defTabSz="9152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pn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11" Type="http://schemas.openxmlformats.org/officeDocument/2006/relationships/image" Target="../media/image5.jpeg"/><Relationship Id="rId5" Type="http://schemas.openxmlformats.org/officeDocument/2006/relationships/image" Target="../media/image11.jpeg"/><Relationship Id="rId10" Type="http://schemas.openxmlformats.org/officeDocument/2006/relationships/image" Target="../media/image16.jpeg"/><Relationship Id="rId4" Type="http://schemas.openxmlformats.org/officeDocument/2006/relationships/image" Target="../media/image10.png"/><Relationship Id="rId9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e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Bosch DSA </a:t>
            </a:r>
            <a:br>
              <a:rPr lang="en-US" smtClean="0"/>
            </a:br>
            <a:r>
              <a:rPr lang="en-US" smtClean="0"/>
              <a:t>Storage (based on NetApp E2700)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Alex Sammer</a:t>
            </a:r>
          </a:p>
          <a:p>
            <a:endParaRPr lang="en-US" smtClean="0"/>
          </a:p>
          <a:p>
            <a:endParaRPr lang="en-US" smtClean="0"/>
          </a:p>
          <a:p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2015 NetApp, Inc. All rights reserved. NetApp Confidential – Limited Use 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013861-4967-410D-ABD4-EBAA0293C785}" type="slidenum">
              <a:rPr lang="en-US" smtClean="0"/>
              <a:t>1</a:t>
            </a:fld>
            <a:endParaRPr lang="en-US"/>
          </a:p>
        </p:txBody>
      </p:sp>
      <p:pic>
        <p:nvPicPr>
          <p:cNvPr id="11" name="Picture 10" descr="Bos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130" y="209550"/>
            <a:ext cx="1942306" cy="49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5005216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527" y="177268"/>
            <a:ext cx="6809604" cy="678596"/>
          </a:xfrm>
        </p:spPr>
        <p:txBody>
          <a:bodyPr/>
          <a:lstStyle/>
          <a:p>
            <a:r>
              <a:rPr lang="en-US" sz="3200" dirty="0" smtClean="0"/>
              <a:t>Bosch </a:t>
            </a:r>
            <a:r>
              <a:rPr lang="de-DE" sz="3200" dirty="0" smtClean="0"/>
              <a:t>DSA E-Series </a:t>
            </a:r>
            <a:r>
              <a:rPr lang="en-US" sz="3200" dirty="0" smtClean="0"/>
              <a:t>Storage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>
          <a:xfrm>
            <a:off x="2133600" y="1300164"/>
            <a:ext cx="6642302" cy="3359944"/>
          </a:xfrm>
        </p:spPr>
        <p:txBody>
          <a:bodyPr/>
          <a:lstStyle/>
          <a:p>
            <a:r>
              <a:rPr lang="en-US" sz="1400" smtClean="0"/>
              <a:t>Fully integrated in to Bosch VMS / VRM</a:t>
            </a:r>
          </a:p>
          <a:p>
            <a:r>
              <a:rPr lang="en-US" sz="1400" smtClean="0"/>
              <a:t>Unique enhancements for Bosch iSCSI cameras provide seamless operations.</a:t>
            </a:r>
          </a:p>
          <a:p>
            <a:r>
              <a:rPr lang="en-US" sz="1400" smtClean="0"/>
              <a:t>Impressive bandwidth performance powers cost-effective solutions</a:t>
            </a:r>
          </a:p>
          <a:p>
            <a:r>
              <a:rPr lang="en-US" sz="1400" smtClean="0"/>
              <a:t>Large installed basis (NetApp close to 1M systems out in the market)</a:t>
            </a:r>
          </a:p>
          <a:p>
            <a:r>
              <a:rPr lang="en-US" sz="1400" smtClean="0"/>
              <a:t>Leading density saves data center floor space and lowers operational costs</a:t>
            </a:r>
          </a:p>
          <a:p>
            <a:r>
              <a:rPr lang="en-US" sz="1400" smtClean="0"/>
              <a:t>Modular flexibility supports configurations customized for customer needs</a:t>
            </a:r>
          </a:p>
          <a:p>
            <a:r>
              <a:rPr lang="en-US" sz="1400" smtClean="0"/>
              <a:t>Bullet-proof reliability and availability designed to ensure continuous high-speed data delivery</a:t>
            </a:r>
          </a:p>
          <a:p>
            <a:endParaRPr lang="en-US" sz="1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2015 NetApp, Inc. All rights reserved. NetApp Confidential – Limited Use 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013861-4967-410D-ABD4-EBAA0293C785}" type="slidenum">
              <a:rPr lang="en-US" smtClean="0"/>
              <a:t>10</a:t>
            </a:fld>
            <a:endParaRPr lang="en-US"/>
          </a:p>
        </p:txBody>
      </p:sp>
      <p:pic>
        <p:nvPicPr>
          <p:cNvPr id="13" name="Picture 12" descr="Bos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130" y="209550"/>
            <a:ext cx="1942306" cy="49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82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09600" y="1428750"/>
            <a:ext cx="1143000" cy="3124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5" name="image28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85800" y="4095750"/>
            <a:ext cx="990600" cy="336809"/>
          </a:xfrm>
          <a:prstGeom prst="rect">
            <a:avLst/>
          </a:prstGeom>
          <a:ln w="12700">
            <a:miter lim="400000"/>
          </a:ln>
        </p:spPr>
      </p:pic>
      <p:pic>
        <p:nvPicPr>
          <p:cNvPr id="17" name="image29.png" descr="DE6600-4U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85803" y="3790950"/>
            <a:ext cx="990597" cy="304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" name="image29.png" descr="DE6600-4U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85803" y="3505200"/>
            <a:ext cx="990601" cy="304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9" name="image25.png" descr="E2712-2U.png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85803" y="3382894"/>
            <a:ext cx="990601" cy="122305"/>
          </a:xfrm>
          <a:prstGeom prst="rect">
            <a:avLst/>
          </a:prstGeom>
          <a:ln w="12700">
            <a:miter lim="400000"/>
          </a:ln>
        </p:spPr>
      </p:pic>
      <p:pic>
        <p:nvPicPr>
          <p:cNvPr id="20" name="image25.png" descr="E2712-2U.png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85799" y="3257550"/>
            <a:ext cx="990601" cy="122305"/>
          </a:xfrm>
          <a:prstGeom prst="rect">
            <a:avLst/>
          </a:prstGeom>
          <a:ln w="12700">
            <a:miter lim="400000"/>
          </a:ln>
        </p:spPr>
      </p:pic>
      <p:pic>
        <p:nvPicPr>
          <p:cNvPr id="21" name="image25.png" descr="E2712-2U.png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85798" y="3135245"/>
            <a:ext cx="990601" cy="122305"/>
          </a:xfrm>
          <a:prstGeom prst="rect">
            <a:avLst/>
          </a:prstGeom>
          <a:ln w="12700">
            <a:miter lim="400000"/>
          </a:ln>
        </p:spPr>
      </p:pic>
      <p:pic>
        <p:nvPicPr>
          <p:cNvPr id="22" name="image25.png" descr="E2712-2U.png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85800" y="3007971"/>
            <a:ext cx="990601" cy="122305"/>
          </a:xfrm>
          <a:prstGeom prst="rect">
            <a:avLst/>
          </a:prstGeom>
          <a:ln w="12700">
            <a:miter lim="400000"/>
          </a:ln>
        </p:spPr>
      </p:pic>
      <p:pic>
        <p:nvPicPr>
          <p:cNvPr id="23" name="image25.png" descr="E2712-2U.png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85803" y="2891597"/>
            <a:ext cx="990601" cy="122305"/>
          </a:xfrm>
          <a:prstGeom prst="rect">
            <a:avLst/>
          </a:prstGeom>
          <a:ln w="12700">
            <a:miter lim="400000"/>
          </a:ln>
        </p:spPr>
      </p:pic>
      <p:pic>
        <p:nvPicPr>
          <p:cNvPr id="24" name="image29.png" descr="DE6600-4U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85800" y="4095750"/>
            <a:ext cx="990597" cy="304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" name="image29.png" descr="DE6600-4U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85803" y="2571750"/>
            <a:ext cx="990601" cy="304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6" name="image29.png" descr="DE6600-4U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85803" y="2266950"/>
            <a:ext cx="990601" cy="304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7" name="image29.png" descr="DE6600-4U.png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85803" y="1962150"/>
            <a:ext cx="990601" cy="304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" name="image25.png" descr="E2712-2U.png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83555" y="1839845"/>
            <a:ext cx="990601" cy="122305"/>
          </a:xfrm>
          <a:prstGeom prst="rect">
            <a:avLst/>
          </a:prstGeom>
          <a:ln w="12700">
            <a:miter lim="400000"/>
          </a:ln>
        </p:spPr>
      </p:pic>
      <p:pic>
        <p:nvPicPr>
          <p:cNvPr id="29" name="image25.png" descr="E2712-2U.png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83555" y="1717540"/>
            <a:ext cx="990601" cy="122305"/>
          </a:xfrm>
          <a:prstGeom prst="rect">
            <a:avLst/>
          </a:prstGeom>
          <a:ln w="12700">
            <a:miter lim="400000"/>
          </a:ln>
        </p:spPr>
      </p:pic>
      <p:pic>
        <p:nvPicPr>
          <p:cNvPr id="30" name="image25.png" descr="E2712-2U.png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83555" y="1595235"/>
            <a:ext cx="990601" cy="122305"/>
          </a:xfrm>
          <a:prstGeom prst="rect">
            <a:avLst/>
          </a:prstGeom>
          <a:ln w="12700">
            <a:miter lim="400000"/>
          </a:ln>
        </p:spPr>
      </p:pic>
      <p:pic>
        <p:nvPicPr>
          <p:cNvPr id="31" name="image25.png" descr="E2712-2U.png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85799" y="1472930"/>
            <a:ext cx="990601" cy="122305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43616901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Thank You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2015 NetApp, Inc. All rights reserved. NetApp Confidential – Limited Use 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013861-4967-410D-ABD4-EBAA0293C785}" type="slidenum">
              <a:rPr lang="en-US" smtClean="0"/>
              <a:t>11</a:t>
            </a:fld>
            <a:endParaRPr lang="en-US"/>
          </a:p>
        </p:txBody>
      </p:sp>
      <p:pic>
        <p:nvPicPr>
          <p:cNvPr id="12" name="Picture 11" descr="Bos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130" y="209550"/>
            <a:ext cx="1942306" cy="49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7944655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NetApp and Bosch?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sz="1100" smtClean="0"/>
              <a:t>Global collaboration aligns leaders in storage and video surveillance.</a:t>
            </a:r>
          </a:p>
          <a:p>
            <a:r>
              <a:rPr lang="en-US" sz="1100" smtClean="0"/>
              <a:t>Agreement links research and development, sales, and support teams.</a:t>
            </a:r>
          </a:p>
          <a:p>
            <a:r>
              <a:rPr lang="en-US" sz="1100" smtClean="0"/>
              <a:t>Companies are positioned for success in IT and security market segments.</a:t>
            </a:r>
          </a:p>
          <a:p>
            <a:r>
              <a:rPr lang="en-US" sz="1100" smtClean="0"/>
              <a:t>Bosch and NetApp have collaborated since 2006.</a:t>
            </a:r>
          </a:p>
          <a:p>
            <a:r>
              <a:rPr lang="en-US" sz="1100" smtClean="0"/>
              <a:t>Unique enhancements for Bosch iSCSI cameras provide seamless operations.</a:t>
            </a:r>
          </a:p>
          <a:p>
            <a:r>
              <a:rPr lang="en-US" sz="1100" smtClean="0"/>
              <a:t>Seamless integration in Bosch configuration management.</a:t>
            </a:r>
          </a:p>
          <a:p>
            <a:r>
              <a:rPr lang="en-US" sz="1100" smtClean="0"/>
              <a:t>Trained Bosch support and sales organization on NetApp technology.</a:t>
            </a:r>
          </a:p>
          <a:p>
            <a:r>
              <a:rPr lang="en-US" sz="1100" smtClean="0"/>
              <a:t>Proven stability and reliability.</a:t>
            </a:r>
          </a:p>
          <a:p>
            <a:r>
              <a:rPr lang="en-US" sz="1100" smtClean="0"/>
              <a:t>The Bosch and NetApp video recording manager (VRM) solution provides a </a:t>
            </a:r>
            <a:br>
              <a:rPr lang="en-US" sz="1100" smtClean="0"/>
            </a:br>
            <a:r>
              <a:rPr lang="en-US" sz="1100" smtClean="0"/>
              <a:t>high performance, flexible, scalable, and highly reliable storage management solution for IP network video recording.</a:t>
            </a:r>
          </a:p>
          <a:p>
            <a:endParaRPr lang="en-US" sz="1100" smtClean="0"/>
          </a:p>
          <a:p>
            <a:endParaRPr lang="en-US" sz="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2015 NetApp, Inc. All rights reserved. NetApp Confidential – Limited Use 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013861-4967-410D-ABD4-EBAA0293C785}" type="slidenum">
              <a:rPr lang="en-US" smtClean="0"/>
              <a:t>2</a:t>
            </a:fld>
            <a:endParaRPr lang="en-US"/>
          </a:p>
        </p:txBody>
      </p:sp>
      <p:pic>
        <p:nvPicPr>
          <p:cNvPr id="14" name="Picture 13" descr="Bos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130" y="209550"/>
            <a:ext cx="1942306" cy="49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0049994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DSA E-Series Product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sz="1200" smtClean="0"/>
              <a:t>Support multiple SAS drive types (2TB/3TB/4TB/6TB </a:t>
            </a:r>
            <a:r>
              <a:rPr lang="en-US" sz="1200" b="1" smtClean="0"/>
              <a:t>NL-SAS</a:t>
            </a:r>
            <a:r>
              <a:rPr lang="en-US" sz="1200" smtClean="0"/>
              <a:t>)</a:t>
            </a:r>
          </a:p>
          <a:p>
            <a:pPr>
              <a:spcAft>
                <a:spcPts val="600"/>
              </a:spcAft>
            </a:pPr>
            <a:r>
              <a:rPr lang="en-US" sz="1200" smtClean="0"/>
              <a:t>Scale Up: 7 x 2U or 3 x 4U expansion shelf</a:t>
            </a:r>
          </a:p>
          <a:p>
            <a:pPr>
              <a:spcAft>
                <a:spcPts val="0"/>
              </a:spcAft>
            </a:pPr>
            <a:r>
              <a:rPr lang="en-US" sz="1200" smtClean="0"/>
              <a:t>ISCSI interface 10 or 1-Gb iSCSI (2 ports)</a:t>
            </a:r>
          </a:p>
          <a:p>
            <a:pPr>
              <a:spcAft>
                <a:spcPts val="0"/>
              </a:spcAft>
            </a:pPr>
            <a:r>
              <a:rPr lang="en-US" sz="1200" smtClean="0"/>
              <a:t>Up to 192 disk drives (1 PB usable capacity)</a:t>
            </a:r>
            <a:br>
              <a:rPr lang="en-US" sz="1200" smtClean="0"/>
            </a:br>
            <a:r>
              <a:rPr lang="en-US" sz="1200" smtClean="0"/>
              <a:t>Only 14U needed with the 4U tray</a:t>
            </a:r>
          </a:p>
          <a:p>
            <a:pPr>
              <a:spcAft>
                <a:spcPts val="0"/>
              </a:spcAft>
            </a:pPr>
            <a:r>
              <a:rPr lang="en-US" sz="1200" smtClean="0"/>
              <a:t>4/8-GB cache memory</a:t>
            </a:r>
          </a:p>
          <a:p>
            <a:pPr lvl="1">
              <a:spcBef>
                <a:spcPts val="676"/>
              </a:spcBef>
              <a:spcAft>
                <a:spcPts val="0"/>
              </a:spcAft>
            </a:pPr>
            <a:r>
              <a:rPr lang="en-US" sz="1100" smtClean="0"/>
              <a:t>battery-backed, de-staged to flash</a:t>
            </a:r>
            <a:br>
              <a:rPr lang="en-US" sz="1100" smtClean="0"/>
            </a:br>
            <a:endParaRPr lang="en-US" sz="1100" smtClean="0"/>
          </a:p>
          <a:p>
            <a:pPr>
              <a:spcBef>
                <a:spcPts val="676"/>
              </a:spcBef>
              <a:spcAft>
                <a:spcPts val="0"/>
              </a:spcAft>
            </a:pPr>
            <a:r>
              <a:rPr lang="en-US" sz="1200" smtClean="0"/>
              <a:t>Support RAID 5 and RAID 6</a:t>
            </a:r>
          </a:p>
          <a:p>
            <a:pPr>
              <a:spcBef>
                <a:spcPts val="676"/>
              </a:spcBef>
              <a:spcAft>
                <a:spcPts val="0"/>
              </a:spcAft>
            </a:pPr>
            <a:r>
              <a:rPr lang="en-US" sz="1200" smtClean="0"/>
              <a:t>Available as Simplex or Duplex</a:t>
            </a:r>
          </a:p>
          <a:p>
            <a:pPr lvl="1">
              <a:spcBef>
                <a:spcPts val="676"/>
              </a:spcBef>
              <a:spcAft>
                <a:spcPts val="0"/>
              </a:spcAft>
            </a:pPr>
            <a:r>
              <a:rPr lang="en-US" sz="1100" smtClean="0"/>
              <a:t>To address the price and reliability needs  </a:t>
            </a:r>
          </a:p>
          <a:p>
            <a:pPr lvl="1">
              <a:spcBef>
                <a:spcPts val="676"/>
              </a:spcBef>
              <a:spcAft>
                <a:spcPts val="0"/>
              </a:spcAft>
            </a:pPr>
            <a:endParaRPr lang="en-US" smtClean="0"/>
          </a:p>
          <a:p>
            <a:pPr>
              <a:spcBef>
                <a:spcPts val="676"/>
              </a:spcBef>
              <a:spcAft>
                <a:spcPts val="0"/>
              </a:spcAft>
            </a:pPr>
            <a:endParaRPr lang="en-US" sz="2000" smtClean="0"/>
          </a:p>
          <a:p>
            <a:endParaRPr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6" name="Group 9"/>
          <p:cNvGrpSpPr/>
          <p:nvPr/>
        </p:nvGrpSpPr>
        <p:grpSpPr>
          <a:xfrm>
            <a:off x="5933398" y="1743429"/>
            <a:ext cx="2743200" cy="2399005"/>
            <a:chOff x="6059368" y="1764497"/>
            <a:chExt cx="2743200" cy="3198673"/>
          </a:xfrm>
          <a:effectLst/>
        </p:grpSpPr>
        <p:sp>
          <p:nvSpPr>
            <p:cNvPr id="7" name="AutoShape 31"/>
            <p:cNvSpPr>
              <a:spLocks noChangeArrowheads="1"/>
            </p:cNvSpPr>
            <p:nvPr/>
          </p:nvSpPr>
          <p:spPr bwMode="auto">
            <a:xfrm>
              <a:off x="6059368" y="1764497"/>
              <a:ext cx="2743200" cy="3198673"/>
            </a:xfrm>
            <a:prstGeom prst="roundRect">
              <a:avLst>
                <a:gd name="adj" fmla="val 8921"/>
              </a:avLst>
            </a:prstGeom>
            <a:solidFill>
              <a:srgbClr val="EAEAEA"/>
            </a:solidFill>
            <a:ln w="28575">
              <a:solidFill>
                <a:srgbClr val="0070C0"/>
              </a:solidFill>
              <a:round/>
              <a:headEnd/>
              <a:tailEnd/>
            </a:ln>
            <a:effectLst/>
          </p:spPr>
          <p:txBody>
            <a:bodyPr tIns="91440" bIns="91440"/>
            <a:lstStyle/>
            <a:p>
              <a:pPr marL="225425" indent="-225425" algn="ctr">
                <a:spcBef>
                  <a:spcPct val="25000"/>
                </a:spcBef>
                <a:defRPr/>
              </a:pPr>
              <a:r>
                <a:rPr lang="en-US" sz="1800" b="1" dirty="0" smtClean="0"/>
                <a:t>Two Chassis</a:t>
              </a:r>
              <a:endParaRPr lang="en-US" sz="1400" b="0" dirty="0"/>
            </a:p>
            <a:p>
              <a:pPr marL="225425" indent="-225425">
                <a:spcBef>
                  <a:spcPct val="25000"/>
                </a:spcBef>
                <a:defRPr/>
              </a:pPr>
              <a:r>
                <a:rPr lang="en-US" sz="1400" b="0" dirty="0" smtClean="0"/>
                <a:t>		2U/12 drives</a:t>
              </a:r>
            </a:p>
            <a:p>
              <a:pPr marL="225425" indent="-225425">
                <a:spcBef>
                  <a:spcPct val="25000"/>
                </a:spcBef>
                <a:defRPr/>
              </a:pPr>
              <a:endParaRPr lang="en-US" sz="1400" dirty="0"/>
            </a:p>
            <a:p>
              <a:pPr marL="225425" indent="-225425">
                <a:spcBef>
                  <a:spcPct val="25000"/>
                </a:spcBef>
                <a:defRPr/>
              </a:pPr>
              <a:endParaRPr lang="en-US" sz="1400" b="0" dirty="0" smtClean="0"/>
            </a:p>
            <a:p>
              <a:pPr marL="225425" indent="-225425">
                <a:spcBef>
                  <a:spcPct val="25000"/>
                </a:spcBef>
                <a:defRPr/>
              </a:pPr>
              <a:r>
                <a:rPr lang="en-US" sz="1400" dirty="0"/>
                <a:t>	</a:t>
              </a:r>
              <a:r>
                <a:rPr lang="en-US" sz="1400" dirty="0" smtClean="0"/>
                <a:t>	4U/60 drives</a:t>
              </a:r>
              <a:endParaRPr lang="en-US" sz="1400" b="0" dirty="0"/>
            </a:p>
          </p:txBody>
        </p:sp>
        <p:pic>
          <p:nvPicPr>
            <p:cNvPr id="8" name="Picture 7" descr="12-DriveEnclosure_angled.gif"/>
            <p:cNvPicPr>
              <a:picLocks noChangeAspect="1"/>
            </p:cNvPicPr>
            <p:nvPr/>
          </p:nvPicPr>
          <p:blipFill>
            <a:blip r:embed="rId2" cstate="screen"/>
            <a:stretch>
              <a:fillRect/>
            </a:stretch>
          </p:blipFill>
          <p:spPr>
            <a:xfrm>
              <a:off x="6333688" y="2736715"/>
              <a:ext cx="2194560" cy="469279"/>
            </a:xfrm>
            <a:prstGeom prst="rect">
              <a:avLst/>
            </a:prstGeom>
          </p:spPr>
        </p:pic>
        <p:pic>
          <p:nvPicPr>
            <p:cNvPr id="9" name="Picture 8" descr="60-DriveEnc_2.gif"/>
            <p:cNvPicPr>
              <a:picLocks noChangeAspect="1"/>
            </p:cNvPicPr>
            <p:nvPr/>
          </p:nvPicPr>
          <p:blipFill>
            <a:blip r:embed="rId3" cstate="screen"/>
            <a:stretch>
              <a:fillRect/>
            </a:stretch>
          </p:blipFill>
          <p:spPr>
            <a:xfrm>
              <a:off x="6311048" y="3868272"/>
              <a:ext cx="2194560" cy="792480"/>
            </a:xfrm>
            <a:prstGeom prst="rect">
              <a:avLst/>
            </a:prstGeom>
          </p:spPr>
        </p:pic>
      </p:grpSp>
      <p:sp>
        <p:nvSpPr>
          <p:cNvPr id="14" name="Footer Placeholder 1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2015 NetApp, Inc. All rights reserved. NetApp Confidential – Limited Use 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013861-4967-410D-ABD4-EBAA0293C785}" type="slidenum">
              <a:rPr lang="en-US" smtClean="0"/>
              <a:t>3</a:t>
            </a:fld>
            <a:endParaRPr lang="en-US"/>
          </a:p>
        </p:txBody>
      </p:sp>
      <p:pic>
        <p:nvPicPr>
          <p:cNvPr id="16" name="Picture 15" descr="Bosch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130" y="209550"/>
            <a:ext cx="1942306" cy="49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81539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5"/>
          </p:nvPr>
        </p:nvSpPr>
        <p:spPr>
          <a:xfrm>
            <a:off x="197275" y="1300068"/>
            <a:ext cx="4178287" cy="355768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111125">
              <a:spcAft>
                <a:spcPts val="600"/>
              </a:spcAft>
              <a:defRPr/>
            </a:pPr>
            <a:r>
              <a:rPr lang="en-US" sz="1200" smtClean="0"/>
              <a:t>Key RAS Features</a:t>
            </a:r>
          </a:p>
          <a:p>
            <a:pPr marL="333574" lvl="1">
              <a:spcAft>
                <a:spcPts val="600"/>
              </a:spcAft>
              <a:defRPr/>
            </a:pPr>
            <a:r>
              <a:rPr lang="en-US" sz="1100" smtClean="0"/>
              <a:t>Proactive drive and I/O monitoring </a:t>
            </a:r>
            <a:br>
              <a:rPr lang="en-US" sz="1100" smtClean="0"/>
            </a:br>
            <a:r>
              <a:rPr lang="en-US" sz="1100" smtClean="0"/>
              <a:t>and automated repair</a:t>
            </a:r>
          </a:p>
          <a:p>
            <a:pPr marL="333574" lvl="1">
              <a:spcAft>
                <a:spcPts val="600"/>
              </a:spcAft>
              <a:defRPr/>
            </a:pPr>
            <a:r>
              <a:rPr lang="en-US" sz="1100" smtClean="0"/>
              <a:t>Embedded system healthcheck</a:t>
            </a:r>
          </a:p>
          <a:p>
            <a:pPr marL="333574" lvl="1">
              <a:spcAft>
                <a:spcPts val="600"/>
              </a:spcAft>
              <a:defRPr/>
            </a:pPr>
            <a:r>
              <a:rPr lang="en-US" sz="1100" smtClean="0"/>
              <a:t>Media scan with automatic parity </a:t>
            </a:r>
            <a:br>
              <a:rPr lang="en-US" sz="1100" smtClean="0"/>
            </a:br>
            <a:r>
              <a:rPr lang="en-US" sz="1100" smtClean="0"/>
              <a:t>check and optional correction</a:t>
            </a:r>
          </a:p>
          <a:p>
            <a:pPr marL="333574" lvl="1">
              <a:spcAft>
                <a:spcPts val="600"/>
              </a:spcAft>
              <a:defRPr/>
            </a:pPr>
            <a:r>
              <a:rPr lang="en-US" sz="1100" smtClean="0"/>
              <a:t>Extensive diagnostic data </a:t>
            </a:r>
            <a:br>
              <a:rPr lang="en-US" sz="1100" smtClean="0"/>
            </a:br>
            <a:r>
              <a:rPr lang="en-US" sz="1100" smtClean="0"/>
              <a:t>capture and statistics collection</a:t>
            </a:r>
          </a:p>
          <a:p>
            <a:pPr marL="333574" lvl="1">
              <a:spcAft>
                <a:spcPts val="600"/>
              </a:spcAft>
              <a:defRPr/>
            </a:pPr>
            <a:r>
              <a:rPr lang="en-US" sz="1100" smtClean="0"/>
              <a:t>Optional RAID parity verification</a:t>
            </a:r>
          </a:p>
          <a:p>
            <a:pPr marL="333574" lvl="1">
              <a:spcAft>
                <a:spcPts val="600"/>
              </a:spcAft>
              <a:defRPr/>
            </a:pPr>
            <a:r>
              <a:rPr lang="en-US" sz="1100" smtClean="0"/>
              <a:t>Enhanced drive recovery</a:t>
            </a:r>
          </a:p>
          <a:p>
            <a:pPr marL="333574" lvl="1">
              <a:spcAft>
                <a:spcPts val="600"/>
              </a:spcAft>
              <a:defRPr/>
            </a:pPr>
            <a:r>
              <a:rPr lang="en-US" sz="1100" smtClean="0"/>
              <a:t>Self-encrypting drives</a:t>
            </a:r>
          </a:p>
          <a:p>
            <a:pPr marL="333574" lvl="1">
              <a:spcAft>
                <a:spcPts val="600"/>
              </a:spcAft>
              <a:defRPr/>
            </a:pPr>
            <a:r>
              <a:rPr lang="en-US" sz="1100" smtClean="0"/>
              <a:t>Cache de-stage to flash</a:t>
            </a:r>
          </a:p>
          <a:p>
            <a:pPr marL="333574" lvl="1">
              <a:spcAft>
                <a:spcPts val="600"/>
              </a:spcAft>
              <a:defRPr/>
            </a:pPr>
            <a:r>
              <a:rPr lang="en-US" sz="1100" smtClean="0"/>
              <a:t>Redundancy checks during </a:t>
            </a:r>
          </a:p>
          <a:p>
            <a:pPr marL="333574" lvl="1">
              <a:spcAft>
                <a:spcPts val="600"/>
              </a:spcAft>
              <a:defRPr/>
            </a:pPr>
            <a:r>
              <a:rPr lang="en-US" sz="1100" smtClean="0"/>
              <a:t>RAID group configuration</a:t>
            </a:r>
          </a:p>
          <a:p>
            <a:pPr marL="333574" lvl="1">
              <a:spcAft>
                <a:spcPts val="600"/>
              </a:spcAft>
              <a:defRPr/>
            </a:pPr>
            <a:r>
              <a:rPr lang="en-US" sz="1100" smtClean="0"/>
              <a:t>Recovery Guru</a:t>
            </a:r>
          </a:p>
          <a:p>
            <a:endParaRPr lang="en-US" sz="1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Proven Reliability, Availability, Security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4681697" y="1300164"/>
            <a:ext cx="4178975" cy="355758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1800" smtClean="0"/>
              <a:t>Architected to provide </a:t>
            </a:r>
            <a:br>
              <a:rPr lang="en-US" sz="1800" smtClean="0"/>
            </a:br>
            <a:r>
              <a:rPr lang="en-US" sz="1800" smtClean="0"/>
              <a:t>the highest reliability </a:t>
            </a:r>
            <a:br>
              <a:rPr lang="en-US" sz="1800" smtClean="0"/>
            </a:br>
            <a:r>
              <a:rPr lang="en-US" sz="1800" smtClean="0"/>
              <a:t>and availability:</a:t>
            </a:r>
          </a:p>
          <a:p>
            <a:pPr lvl="1"/>
            <a:r>
              <a:rPr lang="en-US" sz="1400" smtClean="0"/>
              <a:t>30+ years </a:t>
            </a:r>
            <a:br>
              <a:rPr lang="en-US" sz="1400" smtClean="0"/>
            </a:br>
            <a:r>
              <a:rPr lang="en-US" sz="1400" smtClean="0"/>
              <a:t>of industry </a:t>
            </a:r>
            <a:br>
              <a:rPr lang="en-US" sz="1400" smtClean="0"/>
            </a:br>
            <a:r>
              <a:rPr lang="en-US" sz="1400" smtClean="0"/>
              <a:t>knowledge</a:t>
            </a:r>
          </a:p>
          <a:p>
            <a:pPr lvl="1"/>
            <a:r>
              <a:rPr lang="en-US" sz="1400" smtClean="0"/>
              <a:t>Over 700,000 systems installed in the field</a:t>
            </a:r>
          </a:p>
          <a:p>
            <a:r>
              <a:rPr lang="en-US" sz="1800" smtClean="0"/>
              <a:t>Field-proven technology designed for high availability</a:t>
            </a:r>
          </a:p>
          <a:p>
            <a:r>
              <a:rPr lang="en-US" sz="1800" smtClean="0"/>
              <a:t>Comprehensive data protection and security</a:t>
            </a:r>
          </a:p>
          <a:p>
            <a:endParaRPr lang="en-US" sz="1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2015 NetApp, Inc. All rights reserved. NetApp Confidential – Limited Use 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013861-4967-410D-ABD4-EBAA0293C785}" type="slidenum">
              <a:rPr lang="en-US" smtClean="0"/>
              <a:t>4</a:t>
            </a:fld>
            <a:endParaRPr lang="en-US"/>
          </a:p>
        </p:txBody>
      </p:sp>
      <p:pic>
        <p:nvPicPr>
          <p:cNvPr id="17" name="Picture 16" descr="Bos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130" y="209550"/>
            <a:ext cx="1942306" cy="49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230126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Key Product Facts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sz="1400" smtClean="0"/>
              <a:t>Typical large CCTV projects (&gt;500 TB): Up to 70% storage share</a:t>
            </a:r>
          </a:p>
          <a:p>
            <a:r>
              <a:rPr lang="en-US" sz="1400" smtClean="0"/>
              <a:t>800 cameras per DSA E-Series Simplex</a:t>
            </a:r>
          </a:p>
          <a:p>
            <a:r>
              <a:rPr lang="en-US" sz="1400" smtClean="0"/>
              <a:t>1600 cameras per DSA E-Series Duplex</a:t>
            </a:r>
          </a:p>
          <a:p>
            <a:r>
              <a:rPr lang="en-US" sz="1400" smtClean="0"/>
              <a:t>Up to 1PB usable capacity per DSA E-Series </a:t>
            </a:r>
          </a:p>
          <a:p>
            <a:r>
              <a:rPr lang="en-US" sz="1400" smtClean="0"/>
              <a:t>Best record performance: Up to 1200MBit Simplex; Up to 2500Mbit Duplex</a:t>
            </a:r>
          </a:p>
          <a:p>
            <a:pPr lvl="1"/>
            <a:r>
              <a:rPr lang="en-US" sz="1100" smtClean="0"/>
              <a:t>Use high density for big projects:</a:t>
            </a:r>
          </a:p>
          <a:p>
            <a:pPr lvl="1"/>
            <a:r>
              <a:rPr lang="en-US" sz="1100" smtClean="0"/>
              <a:t>Example on a 2PB sizing</a:t>
            </a:r>
          </a:p>
          <a:p>
            <a:pPr lvl="1"/>
            <a:r>
              <a:rPr lang="en-US" sz="1100" smtClean="0"/>
              <a:t>High density vs. standard shelf</a:t>
            </a:r>
          </a:p>
          <a:p>
            <a:pPr lvl="1"/>
            <a:r>
              <a:rPr lang="en-US" sz="1100" smtClean="0"/>
              <a:t>Up to 80% less energy</a:t>
            </a:r>
          </a:p>
          <a:p>
            <a:pPr lvl="1"/>
            <a:r>
              <a:rPr lang="en-US" sz="1100" smtClean="0"/>
              <a:t>Up to 70% floor saving</a:t>
            </a:r>
          </a:p>
          <a:p>
            <a:r>
              <a:rPr lang="en-US" sz="1400" smtClean="0"/>
              <a:t>&lt;30 minutes for setup or extension</a:t>
            </a:r>
          </a:p>
          <a:p>
            <a:endParaRPr lang="en-US" sz="14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2015 NetApp, Inc. All rights reserved. NetApp Confidential – Limited Use 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013861-4967-410D-ABD4-EBAA0293C785}" type="slidenum">
              <a:rPr lang="en-US" smtClean="0"/>
              <a:t>5</a:t>
            </a:fld>
            <a:endParaRPr lang="en-US"/>
          </a:p>
        </p:txBody>
      </p:sp>
      <p:pic>
        <p:nvPicPr>
          <p:cNvPr id="17" name="Picture 16" descr="Bos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130" y="209550"/>
            <a:ext cx="1942306" cy="49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784395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Compare footprint and power costs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" y="1200150"/>
            <a:ext cx="809822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Camera quantity = </a:t>
            </a:r>
            <a:r>
              <a:rPr lang="en-US" dirty="0" smtClean="0"/>
              <a:t>1500, Recording </a:t>
            </a:r>
            <a:r>
              <a:rPr lang="en-US" dirty="0"/>
              <a:t>at </a:t>
            </a:r>
            <a:r>
              <a:rPr lang="en-US" dirty="0" smtClean="0"/>
              <a:t>30fps, Stored </a:t>
            </a:r>
            <a:r>
              <a:rPr lang="en-US" dirty="0"/>
              <a:t>for </a:t>
            </a:r>
            <a:r>
              <a:rPr lang="en-US" sz="2000" b="1" dirty="0" smtClean="0">
                <a:solidFill>
                  <a:srgbClr val="00B050"/>
                </a:solidFill>
              </a:rPr>
              <a:t>14 </a:t>
            </a:r>
            <a:r>
              <a:rPr lang="en-US" sz="2000" b="1" dirty="0">
                <a:solidFill>
                  <a:srgbClr val="00B050"/>
                </a:solidFill>
              </a:rPr>
              <a:t>days</a:t>
            </a:r>
          </a:p>
          <a:p>
            <a:r>
              <a:rPr lang="en-US" dirty="0" smtClean="0"/>
              <a:t>Required </a:t>
            </a:r>
            <a:r>
              <a:rPr lang="en-US" dirty="0"/>
              <a:t>storage = </a:t>
            </a:r>
            <a:r>
              <a:rPr lang="en-US" b="1" dirty="0" err="1"/>
              <a:t>Approx</a:t>
            </a:r>
            <a:r>
              <a:rPr lang="en-US" b="1" dirty="0"/>
              <a:t> </a:t>
            </a:r>
            <a:r>
              <a:rPr lang="en-US" b="1" dirty="0" smtClean="0"/>
              <a:t>567TB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114855" y="3482924"/>
            <a:ext cx="13663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2"/>
              </a:buClr>
            </a:pPr>
            <a:r>
              <a:rPr lang="en-US" sz="1600" dirty="0" smtClean="0">
                <a:solidFill>
                  <a:srgbClr val="FF0000"/>
                </a:solidFill>
              </a:rPr>
              <a:t>13KW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06872" y="3495247"/>
            <a:ext cx="13663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2"/>
              </a:buClr>
            </a:pPr>
            <a:r>
              <a:rPr lang="en-US" sz="1600" dirty="0">
                <a:solidFill>
                  <a:srgbClr val="00B050"/>
                </a:solidFill>
              </a:rPr>
              <a:t>4</a:t>
            </a:r>
            <a:r>
              <a:rPr lang="en-US" sz="1600" dirty="0" smtClean="0">
                <a:solidFill>
                  <a:srgbClr val="00B050"/>
                </a:solidFill>
              </a:rPr>
              <a:t>KW</a:t>
            </a:r>
            <a:endParaRPr lang="en-US" sz="1600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08146" y="3822409"/>
            <a:ext cx="16946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2"/>
              </a:buClr>
            </a:pPr>
            <a:r>
              <a:rPr lang="en-US" sz="1600" b="1" dirty="0" smtClean="0">
                <a:solidFill>
                  <a:srgbClr val="FF0000"/>
                </a:solidFill>
              </a:rPr>
              <a:t>228,000 $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0950" y="3816819"/>
            <a:ext cx="10982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2"/>
              </a:buClr>
            </a:pPr>
            <a:r>
              <a:rPr lang="en-US" sz="1600" b="1" dirty="0" smtClean="0">
                <a:solidFill>
                  <a:srgbClr val="00B050"/>
                </a:solidFill>
              </a:rPr>
              <a:t>70,000 $</a:t>
            </a:r>
            <a:endParaRPr lang="en-US" sz="1600" b="1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252537" y="2810242"/>
            <a:ext cx="29004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Power and cooling </a:t>
            </a:r>
            <a:r>
              <a:rPr lang="en-US" sz="1600" dirty="0"/>
              <a:t>costs for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5 </a:t>
            </a:r>
            <a:r>
              <a:rPr lang="en-US" sz="1600" dirty="0"/>
              <a:t>years </a:t>
            </a:r>
            <a:r>
              <a:rPr lang="en-US" sz="1600" dirty="0" smtClean="0"/>
              <a:t>at 0,2$/kWh</a:t>
            </a:r>
            <a:endParaRPr lang="en-US" sz="16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7252465" y="2506263"/>
            <a:ext cx="897203" cy="2275287"/>
            <a:chOff x="5510719" y="2407801"/>
            <a:chExt cx="897203" cy="3033716"/>
          </a:xfrm>
        </p:grpSpPr>
        <p:pic>
          <p:nvPicPr>
            <p:cNvPr id="14" name="Picture 8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510719" y="2407801"/>
              <a:ext cx="897203" cy="30337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5" name="Group 14"/>
            <p:cNvGrpSpPr/>
            <p:nvPr/>
          </p:nvGrpSpPr>
          <p:grpSpPr>
            <a:xfrm>
              <a:off x="5564173" y="4582989"/>
              <a:ext cx="790299" cy="751011"/>
              <a:chOff x="5564173" y="4270346"/>
              <a:chExt cx="790299" cy="751011"/>
            </a:xfrm>
          </p:grpSpPr>
          <p:pic>
            <p:nvPicPr>
              <p:cNvPr id="20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64173" y="4270346"/>
                <a:ext cx="790299" cy="1492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1" name="Picture 4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64173" y="4419560"/>
                <a:ext cx="790299" cy="3000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2" name="Picture 4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64173" y="4721355"/>
                <a:ext cx="790299" cy="3000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grpSp>
          <p:nvGrpSpPr>
            <p:cNvPr id="16" name="Group 15"/>
            <p:cNvGrpSpPr/>
            <p:nvPr/>
          </p:nvGrpSpPr>
          <p:grpSpPr>
            <a:xfrm>
              <a:off x="5564173" y="3831978"/>
              <a:ext cx="790299" cy="751011"/>
              <a:chOff x="5564173" y="4270346"/>
              <a:chExt cx="790299" cy="751011"/>
            </a:xfrm>
          </p:grpSpPr>
          <p:pic>
            <p:nvPicPr>
              <p:cNvPr id="17" name="Picture 3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64173" y="4270346"/>
                <a:ext cx="790299" cy="14921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8" name="Picture 4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64173" y="4419560"/>
                <a:ext cx="790299" cy="3000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9" name="Picture 4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564173" y="4721355"/>
                <a:ext cx="790299" cy="3000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grpSp>
        <p:nvGrpSpPr>
          <p:cNvPr id="23" name="Group 22"/>
          <p:cNvGrpSpPr/>
          <p:nvPr/>
        </p:nvGrpSpPr>
        <p:grpSpPr>
          <a:xfrm>
            <a:off x="563315" y="2571750"/>
            <a:ext cx="3352800" cy="2270270"/>
            <a:chOff x="563315" y="2560976"/>
            <a:chExt cx="3352800" cy="3027027"/>
          </a:xfrm>
        </p:grpSpPr>
        <p:pic>
          <p:nvPicPr>
            <p:cNvPr id="24" name="Picture 8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63315" y="2560976"/>
              <a:ext cx="1086899" cy="30270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5" name="Picture 8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700212" y="2560976"/>
              <a:ext cx="1086899" cy="30270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8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829216" y="2560976"/>
              <a:ext cx="1086899" cy="30270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27" name="Group 26"/>
            <p:cNvGrpSpPr/>
            <p:nvPr/>
          </p:nvGrpSpPr>
          <p:grpSpPr>
            <a:xfrm>
              <a:off x="660348" y="2753048"/>
              <a:ext cx="892832" cy="2704355"/>
              <a:chOff x="-13101" y="1725479"/>
              <a:chExt cx="767836" cy="2478597"/>
            </a:xfrm>
          </p:grpSpPr>
          <p:pic>
            <p:nvPicPr>
              <p:cNvPr id="54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2250" y="3990512"/>
                <a:ext cx="762730" cy="213564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55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2250" y="3860863"/>
                <a:ext cx="763581" cy="213802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56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1399" y="3739670"/>
                <a:ext cx="762730" cy="213564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57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1399" y="3610021"/>
                <a:ext cx="763581" cy="213802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58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1399" y="3482449"/>
                <a:ext cx="762730" cy="213564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59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1399" y="3352800"/>
                <a:ext cx="763581" cy="213802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60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548" y="3231607"/>
                <a:ext cx="762730" cy="213564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61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548" y="3101958"/>
                <a:ext cx="763581" cy="213802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62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548" y="2993603"/>
                <a:ext cx="762730" cy="213564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63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548" y="2863954"/>
                <a:ext cx="763581" cy="213802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64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9697" y="2742761"/>
                <a:ext cx="762730" cy="213564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65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9697" y="2613112"/>
                <a:ext cx="763581" cy="213802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66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9697" y="2485540"/>
                <a:ext cx="762730" cy="213564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67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9697" y="2355891"/>
                <a:ext cx="763581" cy="213802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68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8846" y="2234698"/>
                <a:ext cx="762730" cy="213564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69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8846" y="2105049"/>
                <a:ext cx="763581" cy="213802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70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101" y="1976321"/>
                <a:ext cx="762730" cy="213564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71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101" y="1846672"/>
                <a:ext cx="763581" cy="213802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72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2250" y="1725479"/>
                <a:ext cx="762730" cy="213564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</p:grpSp>
        <p:grpSp>
          <p:nvGrpSpPr>
            <p:cNvPr id="28" name="Group 27"/>
            <p:cNvGrpSpPr/>
            <p:nvPr/>
          </p:nvGrpSpPr>
          <p:grpSpPr>
            <a:xfrm>
              <a:off x="2912712" y="4554283"/>
              <a:ext cx="909821" cy="903120"/>
              <a:chOff x="3494785" y="4449896"/>
              <a:chExt cx="767836" cy="722783"/>
            </a:xfrm>
          </p:grpSpPr>
          <p:pic>
            <p:nvPicPr>
              <p:cNvPr id="49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9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99040" y="4959115"/>
                <a:ext cx="762730" cy="213564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50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10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99040" y="4829466"/>
                <a:ext cx="763581" cy="213802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51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9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94785" y="4700738"/>
                <a:ext cx="762730" cy="213564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52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10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94785" y="4571089"/>
                <a:ext cx="763581" cy="213802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53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9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495636" y="4449896"/>
                <a:ext cx="762730" cy="213564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</p:grpSp>
        <p:grpSp>
          <p:nvGrpSpPr>
            <p:cNvPr id="29" name="Group 28"/>
            <p:cNvGrpSpPr/>
            <p:nvPr/>
          </p:nvGrpSpPr>
          <p:grpSpPr>
            <a:xfrm>
              <a:off x="1797245" y="2759679"/>
              <a:ext cx="892832" cy="2704355"/>
              <a:chOff x="-13101" y="1725479"/>
              <a:chExt cx="767836" cy="2478597"/>
            </a:xfrm>
          </p:grpSpPr>
          <p:pic>
            <p:nvPicPr>
              <p:cNvPr id="30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2250" y="3990512"/>
                <a:ext cx="762730" cy="213564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31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2250" y="3860863"/>
                <a:ext cx="763581" cy="213802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32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1399" y="3739670"/>
                <a:ext cx="762730" cy="213564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33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1399" y="3610021"/>
                <a:ext cx="763581" cy="213802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34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1399" y="3482449"/>
                <a:ext cx="762730" cy="213564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35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1399" y="3352800"/>
                <a:ext cx="763581" cy="213802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36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548" y="3231607"/>
                <a:ext cx="762730" cy="213564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37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548" y="3101958"/>
                <a:ext cx="763581" cy="213802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38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548" y="2993603"/>
                <a:ext cx="762730" cy="213564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39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0548" y="2863954"/>
                <a:ext cx="763581" cy="213802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40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9697" y="2742761"/>
                <a:ext cx="762730" cy="213564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41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9697" y="2613112"/>
                <a:ext cx="763581" cy="213802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42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9697" y="2485540"/>
                <a:ext cx="762730" cy="213564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43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9697" y="2355891"/>
                <a:ext cx="763581" cy="213802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44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8846" y="2234698"/>
                <a:ext cx="762730" cy="213564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45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8846" y="2105049"/>
                <a:ext cx="763581" cy="213802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46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101" y="1976321"/>
                <a:ext cx="762730" cy="213564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47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8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3101" y="1846672"/>
                <a:ext cx="763581" cy="213802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  <p:pic>
            <p:nvPicPr>
              <p:cNvPr id="48" name="Picture 2" descr="ProductPhoto_Web_all_1574028683.jpg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12250" y="1725479"/>
                <a:ext cx="762730" cy="213564"/>
              </a:xfrm>
              <a:prstGeom prst="rect">
                <a:avLst/>
              </a:prstGeom>
              <a:noFill/>
              <a:effectLst>
                <a:outerShdw blurRad="1270000" dist="2540000" dir="5400000" sx="200000" sy="200000" algn="ctr" rotWithShape="0">
                  <a:srgbClr val="000000">
                    <a:alpha val="0"/>
                  </a:srgbClr>
                </a:outerShdw>
              </a:effectLst>
              <a:extLst/>
            </p:spPr>
          </p:pic>
        </p:grpSp>
      </p:grpSp>
      <p:sp>
        <p:nvSpPr>
          <p:cNvPr id="73" name="TextBox 72"/>
          <p:cNvSpPr txBox="1"/>
          <p:nvPr/>
        </p:nvSpPr>
        <p:spPr>
          <a:xfrm>
            <a:off x="1546351" y="2367763"/>
            <a:ext cx="13663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2"/>
              </a:buClr>
            </a:pPr>
            <a:r>
              <a:rPr lang="en-US" sz="1200" b="1" dirty="0" smtClean="0">
                <a:solidFill>
                  <a:srgbClr val="FF0000"/>
                </a:solidFill>
              </a:rPr>
              <a:t>3 x Racks</a:t>
            </a:r>
            <a:endParaRPr lang="en-US" sz="1200" dirty="0"/>
          </a:p>
        </p:txBody>
      </p:sp>
      <p:sp>
        <p:nvSpPr>
          <p:cNvPr id="74" name="TextBox 73"/>
          <p:cNvSpPr txBox="1"/>
          <p:nvPr/>
        </p:nvSpPr>
        <p:spPr>
          <a:xfrm>
            <a:off x="5764793" y="4195861"/>
            <a:ext cx="14820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2"/>
              </a:buClr>
            </a:pPr>
            <a:r>
              <a:rPr lang="en-US" sz="1600" b="1" u="sng" dirty="0" smtClean="0">
                <a:solidFill>
                  <a:srgbClr val="00B050"/>
                </a:solidFill>
              </a:rPr>
              <a:t>Save</a:t>
            </a:r>
            <a:r>
              <a:rPr lang="en-US" sz="1600" b="1" dirty="0" smtClean="0">
                <a:solidFill>
                  <a:srgbClr val="00B050"/>
                </a:solidFill>
              </a:rPr>
              <a:t> </a:t>
            </a:r>
            <a:br>
              <a:rPr lang="en-US" sz="1600" b="1" dirty="0" smtClean="0">
                <a:solidFill>
                  <a:srgbClr val="00B050"/>
                </a:solidFill>
              </a:rPr>
            </a:br>
            <a:r>
              <a:rPr lang="en-US" sz="1600" b="1" u="sng" dirty="0" smtClean="0">
                <a:solidFill>
                  <a:srgbClr val="00B050"/>
                </a:solidFill>
              </a:rPr>
              <a:t>158,000 $</a:t>
            </a:r>
            <a:endParaRPr lang="en-US" sz="1600" b="1" u="sng" dirty="0">
              <a:solidFill>
                <a:srgbClr val="00B05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1295400" y="1937122"/>
            <a:ext cx="18097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2"/>
              </a:buClr>
            </a:pPr>
            <a:r>
              <a:rPr lang="en-US" sz="1200" b="1" dirty="0" smtClean="0">
                <a:solidFill>
                  <a:srgbClr val="FF0000"/>
                </a:solidFill>
              </a:rPr>
              <a:t>45</a:t>
            </a:r>
            <a:r>
              <a:rPr lang="en-US" sz="1200" dirty="0" smtClean="0">
                <a:solidFill>
                  <a:srgbClr val="FF0000"/>
                </a:solidFill>
              </a:rPr>
              <a:t> </a:t>
            </a:r>
            <a:r>
              <a:rPr lang="en-US" sz="1200" dirty="0" smtClean="0"/>
              <a:t>x DIVAR IP 6000 </a:t>
            </a:r>
            <a:r>
              <a:rPr lang="en-US" sz="1200" dirty="0" smtClean="0"/>
              <a:t>2U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/>
              <a:t>12,6 TB </a:t>
            </a:r>
            <a:r>
              <a:rPr lang="en-US" sz="1200" dirty="0" smtClean="0"/>
              <a:t>usable/unit</a:t>
            </a:r>
            <a:endParaRPr lang="en-US" sz="1200" dirty="0"/>
          </a:p>
        </p:txBody>
      </p:sp>
      <p:sp>
        <p:nvSpPr>
          <p:cNvPr id="76" name="TextBox 75"/>
          <p:cNvSpPr txBox="1"/>
          <p:nvPr/>
        </p:nvSpPr>
        <p:spPr>
          <a:xfrm>
            <a:off x="6496867" y="1717249"/>
            <a:ext cx="2240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Clr>
                <a:schemeClr val="accent2"/>
              </a:buClr>
              <a:buFont typeface="Wingdings" pitchFamily="2" charset="2"/>
              <a:buNone/>
            </a:pPr>
            <a:r>
              <a:rPr lang="en-US" sz="1200" b="1" dirty="0" smtClean="0">
                <a:solidFill>
                  <a:srgbClr val="00B050"/>
                </a:solidFill>
              </a:rPr>
              <a:t>   2</a:t>
            </a:r>
            <a:r>
              <a:rPr lang="en-US" sz="1200" dirty="0" smtClean="0">
                <a:solidFill>
                  <a:srgbClr val="00B050"/>
                </a:solidFill>
              </a:rPr>
              <a:t> </a:t>
            </a:r>
            <a:r>
              <a:rPr lang="en-US" sz="1200" dirty="0" smtClean="0"/>
              <a:t>x DSA-N2C6X3-12AT </a:t>
            </a:r>
            <a:br>
              <a:rPr lang="en-US" sz="1200" dirty="0" smtClean="0"/>
            </a:br>
            <a:r>
              <a:rPr lang="en-US" sz="1200" dirty="0" smtClean="0"/>
              <a:t>+ </a:t>
            </a:r>
            <a:r>
              <a:rPr lang="en-US" sz="1200" b="1" dirty="0" smtClean="0">
                <a:solidFill>
                  <a:srgbClr val="00B050"/>
                </a:solidFill>
              </a:rPr>
              <a:t>4</a:t>
            </a:r>
            <a:r>
              <a:rPr lang="en-US" sz="1200" dirty="0" smtClean="0">
                <a:solidFill>
                  <a:srgbClr val="00B050"/>
                </a:solidFill>
              </a:rPr>
              <a:t> </a:t>
            </a:r>
            <a:r>
              <a:rPr lang="en-US" sz="1200" dirty="0" smtClean="0"/>
              <a:t>x </a:t>
            </a:r>
            <a:r>
              <a:rPr lang="en-US" sz="1200" dirty="0" smtClean="0"/>
              <a:t>DSX-N6D6X3-60AT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dirty="0" smtClean="0"/>
              <a:t>660TB usable in sum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001889" y="2294751"/>
            <a:ext cx="13663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accent2"/>
              </a:buClr>
            </a:pPr>
            <a:r>
              <a:rPr lang="en-US" sz="1200" b="1" dirty="0" smtClean="0">
                <a:solidFill>
                  <a:srgbClr val="00B050"/>
                </a:solidFill>
              </a:rPr>
              <a:t>1 x Rack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82" name="Footer Placeholder 8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2015 NetApp, Inc. All rights reserved. NetApp Confidential – Limited Use </a:t>
            </a:r>
            <a:endParaRPr lang="en-US"/>
          </a:p>
        </p:txBody>
      </p:sp>
      <p:sp>
        <p:nvSpPr>
          <p:cNvPr id="83" name="Slide Number Placeholder 8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013861-4967-410D-ABD4-EBAA0293C785}" type="slidenum">
              <a:rPr lang="en-US" smtClean="0"/>
              <a:t>6</a:t>
            </a:fld>
            <a:endParaRPr lang="en-US"/>
          </a:p>
        </p:txBody>
      </p:sp>
      <p:pic>
        <p:nvPicPr>
          <p:cNvPr id="84" name="Picture 83" descr="Bosch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130" y="209550"/>
            <a:ext cx="1942306" cy="49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075407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73" grpId="0"/>
      <p:bldP spid="74" grpId="0"/>
      <p:bldP spid="75" grpId="0"/>
      <p:bldP spid="76" grpId="0"/>
      <p:bldP spid="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E-Series for Video Surveillance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AutoShape 32"/>
          <p:cNvSpPr>
            <a:spLocks noChangeArrowheads="1"/>
          </p:cNvSpPr>
          <p:nvPr/>
        </p:nvSpPr>
        <p:spPr bwMode="auto">
          <a:xfrm>
            <a:off x="1239413" y="1200150"/>
            <a:ext cx="7447387" cy="2590800"/>
          </a:xfrm>
          <a:prstGeom prst="roundRect">
            <a:avLst>
              <a:gd name="adj" fmla="val 8921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tIns="45720" bIns="91440"/>
          <a:lstStyle/>
          <a:p>
            <a:pPr algn="ctr">
              <a:spcBef>
                <a:spcPct val="25000"/>
              </a:spcBef>
              <a:defRPr/>
            </a:pPr>
            <a:endParaRPr lang="en-US" b="1" dirty="0" smtClean="0">
              <a:solidFill>
                <a:srgbClr val="000000"/>
              </a:solidFill>
            </a:endParaRPr>
          </a:p>
          <a:p>
            <a:pPr algn="ctr">
              <a:spcBef>
                <a:spcPct val="25000"/>
              </a:spcBef>
              <a:defRPr/>
            </a:pPr>
            <a:endParaRPr lang="en-US" b="1" dirty="0" smtClean="0">
              <a:solidFill>
                <a:srgbClr val="000000"/>
              </a:solidFill>
            </a:endParaRPr>
          </a:p>
          <a:p>
            <a:pPr marL="225425" indent="-225425" algn="ctr">
              <a:spcBef>
                <a:spcPct val="25000"/>
              </a:spcBef>
              <a:buFont typeface="Arial" pitchFamily="34" charset="0"/>
              <a:buChar char="•"/>
              <a:defRPr/>
            </a:pPr>
            <a:endParaRPr lang="en-US" b="1" dirty="0" smtClean="0">
              <a:solidFill>
                <a:srgbClr val="000000"/>
              </a:solidFill>
            </a:endParaRPr>
          </a:p>
          <a:p>
            <a:pPr marL="225425" indent="-225425" algn="ctr">
              <a:spcBef>
                <a:spcPct val="25000"/>
              </a:spcBef>
              <a:defRPr/>
            </a:pPr>
            <a:endParaRPr lang="en-US" b="1" dirty="0" smtClean="0">
              <a:solidFill>
                <a:srgbClr val="000000"/>
              </a:solidFill>
            </a:endParaRPr>
          </a:p>
          <a:p>
            <a:pPr marL="225425" indent="-225425" algn="ctr">
              <a:spcBef>
                <a:spcPct val="25000"/>
              </a:spcBef>
              <a:buFont typeface="Arial" pitchFamily="34" charset="0"/>
              <a:buChar char="•"/>
              <a:defRPr/>
            </a:pPr>
            <a:endParaRPr lang="en-US" b="1" dirty="0">
              <a:solidFill>
                <a:srgbClr val="000000"/>
              </a:solidFill>
            </a:endParaRPr>
          </a:p>
        </p:txBody>
      </p:sp>
      <p:pic>
        <p:nvPicPr>
          <p:cNvPr id="13" name="Picture 12" descr="DE6600 Left Drawer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81351" y="1751679"/>
            <a:ext cx="4681649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83561" y="1352550"/>
            <a:ext cx="2438196" cy="675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" name="Group 14"/>
          <p:cNvGrpSpPr/>
          <p:nvPr/>
        </p:nvGrpSpPr>
        <p:grpSpPr>
          <a:xfrm>
            <a:off x="1414351" y="2190750"/>
            <a:ext cx="2667000" cy="1476375"/>
            <a:chOff x="1219200" y="2362200"/>
            <a:chExt cx="2376488" cy="1846660"/>
          </a:xfrm>
        </p:grpSpPr>
        <p:sp>
          <p:nvSpPr>
            <p:cNvPr id="16" name="AutoShape 31"/>
            <p:cNvSpPr>
              <a:spLocks noChangeArrowheads="1"/>
            </p:cNvSpPr>
            <p:nvPr/>
          </p:nvSpPr>
          <p:spPr bwMode="auto">
            <a:xfrm>
              <a:off x="1219200" y="2362200"/>
              <a:ext cx="2295950" cy="1367435"/>
            </a:xfrm>
            <a:prstGeom prst="roundRect">
              <a:avLst>
                <a:gd name="adj" fmla="val 8921"/>
              </a:avLst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tIns="91440" bIns="91440"/>
            <a:lstStyle/>
            <a:p>
              <a:pPr>
                <a:spcBef>
                  <a:spcPct val="25000"/>
                </a:spcBef>
                <a:defRPr/>
              </a:pPr>
              <a:endParaRPr lang="en-US" sz="1400" dirty="0"/>
            </a:p>
            <a:p>
              <a:pPr marL="225425" indent="-225425">
                <a:spcBef>
                  <a:spcPct val="25000"/>
                </a:spcBef>
                <a:buFont typeface="Arial" pitchFamily="34" charset="0"/>
                <a:buChar char="•"/>
                <a:defRPr/>
              </a:pPr>
              <a:endParaRPr lang="en-US" sz="1400" dirty="0"/>
            </a:p>
            <a:p>
              <a:pPr marL="225425" indent="-225425">
                <a:spcBef>
                  <a:spcPct val="25000"/>
                </a:spcBef>
                <a:buFont typeface="Arial" pitchFamily="34" charset="0"/>
                <a:buChar char="•"/>
                <a:defRPr/>
              </a:pPr>
              <a:endParaRPr lang="en-US" sz="1400" dirty="0"/>
            </a:p>
            <a:p>
              <a:pPr marL="225425" indent="-225425">
                <a:spcBef>
                  <a:spcPct val="25000"/>
                </a:spcBef>
                <a:buFont typeface="Arial" pitchFamily="34" charset="0"/>
                <a:buChar char="•"/>
                <a:defRPr/>
              </a:pPr>
              <a:endParaRPr lang="en-US" sz="1400" dirty="0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219200" y="2362200"/>
              <a:ext cx="2376488" cy="1846660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225425" indent="-225425">
                <a:spcBef>
                  <a:spcPct val="25000"/>
                </a:spcBef>
                <a:buFont typeface="Arial" pitchFamily="34" charset="0"/>
                <a:buChar char="•"/>
              </a:pPr>
              <a:r>
                <a:rPr lang="en-US" sz="1400" dirty="0" smtClean="0"/>
                <a:t>4U/60 x 3.5” drives</a:t>
              </a:r>
            </a:p>
            <a:p>
              <a:pPr marL="225425" indent="-225425">
                <a:spcBef>
                  <a:spcPct val="25000"/>
                </a:spcBef>
                <a:buFont typeface="Arial" pitchFamily="34" charset="0"/>
                <a:buChar char="•"/>
              </a:pPr>
              <a:r>
                <a:rPr lang="en-US" sz="1400" dirty="0" smtClean="0"/>
                <a:t>Highest </a:t>
              </a:r>
              <a:r>
                <a:rPr lang="en-US" sz="1400" dirty="0"/>
                <a:t>throughput</a:t>
              </a:r>
            </a:p>
            <a:p>
              <a:pPr marL="225425" indent="-225425">
                <a:spcBef>
                  <a:spcPct val="25000"/>
                </a:spcBef>
                <a:buFont typeface="Arial" pitchFamily="34" charset="0"/>
                <a:buChar char="•"/>
              </a:pPr>
              <a:r>
                <a:rPr lang="en-US" sz="1400" dirty="0"/>
                <a:t>Largest </a:t>
              </a:r>
              <a:r>
                <a:rPr lang="en-US" sz="1400" dirty="0">
                  <a:solidFill>
                    <a:srgbClr val="005BAE"/>
                  </a:solidFill>
                </a:rPr>
                <a:t>capacity/density</a:t>
              </a:r>
            </a:p>
            <a:p>
              <a:pPr marL="225425" indent="-225425">
                <a:spcBef>
                  <a:spcPct val="25000"/>
                </a:spcBef>
                <a:buFont typeface="Arial" pitchFamily="34" charset="0"/>
                <a:buChar char="•"/>
              </a:pPr>
              <a:r>
                <a:rPr lang="en-US" sz="1400" dirty="0"/>
                <a:t>6</a:t>
              </a:r>
              <a:r>
                <a:rPr lang="en-US" sz="1400" dirty="0" smtClean="0"/>
                <a:t>TB </a:t>
              </a:r>
              <a:r>
                <a:rPr lang="en-US" sz="1400" dirty="0" smtClean="0"/>
                <a:t>NL-SAS drives</a:t>
              </a:r>
            </a:p>
            <a:p>
              <a:pPr marL="225425" indent="-225425">
                <a:spcBef>
                  <a:spcPct val="25000"/>
                </a:spcBef>
                <a:buFont typeface="Arial" pitchFamily="34" charset="0"/>
                <a:buChar char="•"/>
              </a:pPr>
              <a:r>
                <a:rPr lang="en-US" sz="1400" dirty="0" smtClean="0"/>
                <a:t>Easy to service</a:t>
              </a:r>
              <a:endParaRPr lang="en-US" sz="1400" dirty="0"/>
            </a:p>
          </p:txBody>
        </p:sp>
      </p:grpSp>
      <p:sp>
        <p:nvSpPr>
          <p:cNvPr id="18" name="TextBox 17"/>
          <p:cNvSpPr txBox="1"/>
          <p:nvPr/>
        </p:nvSpPr>
        <p:spPr>
          <a:xfrm rot="16200000">
            <a:off x="122425" y="2172385"/>
            <a:ext cx="1315880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marL="0" indent="0" algn="ctr"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dirty="0" smtClean="0"/>
              <a:t>Disk Shelves</a:t>
            </a:r>
          </a:p>
        </p:txBody>
      </p:sp>
      <p:sp>
        <p:nvSpPr>
          <p:cNvPr id="19" name="TextBox 18"/>
          <p:cNvSpPr txBox="1"/>
          <p:nvPr/>
        </p:nvSpPr>
        <p:spPr>
          <a:xfrm rot="16200000">
            <a:off x="164650" y="4069600"/>
            <a:ext cx="1231431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indent="0" algn="ctr">
              <a:buClr>
                <a:schemeClr val="accent2"/>
              </a:buClr>
              <a:buFont typeface="Wingdings" pitchFamily="2" charset="2"/>
              <a:buNone/>
            </a:pPr>
            <a:r>
              <a:rPr lang="en-US" sz="1800" dirty="0" smtClean="0"/>
              <a:t>Controller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76400" y="3833651"/>
            <a:ext cx="1526462" cy="84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1828800" y="4690474"/>
            <a:ext cx="1062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Clr>
                <a:schemeClr val="accent2"/>
              </a:buClr>
              <a:buFont typeface="Wingdings" pitchFamily="2" charset="2"/>
              <a:buNone/>
            </a:pPr>
            <a:r>
              <a:rPr lang="en-US" dirty="0" smtClean="0"/>
              <a:t>E2700    </a:t>
            </a:r>
            <a:endParaRPr lang="en-US" dirty="0" smtClean="0"/>
          </a:p>
        </p:txBody>
      </p:sp>
      <p:sp>
        <p:nvSpPr>
          <p:cNvPr id="22" name="AutoShape 31"/>
          <p:cNvSpPr>
            <a:spLocks noChangeArrowheads="1"/>
          </p:cNvSpPr>
          <p:nvPr/>
        </p:nvSpPr>
        <p:spPr bwMode="auto">
          <a:xfrm>
            <a:off x="4343400" y="4020706"/>
            <a:ext cx="2358164" cy="729345"/>
          </a:xfrm>
          <a:prstGeom prst="roundRect">
            <a:avLst>
              <a:gd name="adj" fmla="val 8921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73152" tIns="54864" rIns="73152" bIns="73152">
            <a:spAutoFit/>
          </a:bodyPr>
          <a:lstStyle/>
          <a:p>
            <a:pPr marL="136525" lvl="0" indent="-136525">
              <a:lnSpc>
                <a:spcPct val="93000"/>
              </a:lnSpc>
              <a:spcBef>
                <a:spcPts val="200"/>
              </a:spcBef>
              <a:buFont typeface="Arial" pitchFamily="34" charset="0"/>
              <a:buChar char="•"/>
            </a:pPr>
            <a:r>
              <a:rPr lang="en-US" sz="1200" dirty="0" smtClean="0">
                <a:solidFill>
                  <a:srgbClr val="000000"/>
                </a:solidFill>
              </a:rPr>
              <a:t>4GB Cache per system</a:t>
            </a:r>
          </a:p>
          <a:p>
            <a:pPr marL="136525" lvl="0" indent="-136525">
              <a:lnSpc>
                <a:spcPct val="93000"/>
              </a:lnSpc>
              <a:spcBef>
                <a:spcPts val="200"/>
              </a:spcBef>
              <a:buFont typeface="Arial" pitchFamily="34" charset="0"/>
              <a:buChar char="•"/>
            </a:pPr>
            <a:r>
              <a:rPr lang="en-US" sz="1200" dirty="0" smtClean="0">
                <a:solidFill>
                  <a:srgbClr val="000000"/>
                </a:solidFill>
              </a:rPr>
              <a:t>~ 11.2Gb/s write performance</a:t>
            </a:r>
          </a:p>
          <a:p>
            <a:pPr marL="136525" lvl="0" indent="-136525">
              <a:lnSpc>
                <a:spcPct val="93000"/>
              </a:lnSpc>
              <a:spcBef>
                <a:spcPts val="200"/>
              </a:spcBef>
              <a:buFont typeface="Arial" pitchFamily="34" charset="0"/>
              <a:buChar char="•"/>
            </a:pPr>
            <a:r>
              <a:rPr lang="en-US" sz="1200" dirty="0" smtClean="0">
                <a:solidFill>
                  <a:srgbClr val="000000"/>
                </a:solidFill>
              </a:rPr>
              <a:t>Cost effective performance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890996" y="4716093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Clr>
                <a:schemeClr val="accent2"/>
              </a:buClr>
              <a:buFont typeface="Wingdings" pitchFamily="2" charset="2"/>
              <a:buNone/>
            </a:pPr>
            <a:r>
              <a:rPr lang="en-US" sz="1400" dirty="0" smtClean="0"/>
              <a:t>Up to 180 drives    </a:t>
            </a:r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2015 NetApp, Inc. All rights reserved. NetApp Confidential – Limited Use </a:t>
            </a:r>
            <a:endParaRPr lang="en-US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013861-4967-410D-ABD4-EBAA0293C785}" type="slidenum">
              <a:rPr lang="en-US" smtClean="0"/>
              <a:t>7</a:t>
            </a:fld>
            <a:endParaRPr lang="en-US"/>
          </a:p>
        </p:txBody>
      </p:sp>
      <p:pic>
        <p:nvPicPr>
          <p:cNvPr id="29" name="Picture 28" descr="Bosch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130" y="209550"/>
            <a:ext cx="1942306" cy="49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5659666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Bosch Video Solution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" y="1504950"/>
            <a:ext cx="7696200" cy="32004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2015 NetApp, Inc. All rights reserved. NetApp Confidential – Limited Use 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013861-4967-410D-ABD4-EBAA0293C785}" type="slidenum">
              <a:rPr lang="en-US" smtClean="0"/>
              <a:t>8</a:t>
            </a:fld>
            <a:endParaRPr lang="en-US"/>
          </a:p>
        </p:txBody>
      </p:sp>
      <p:pic>
        <p:nvPicPr>
          <p:cNvPr id="11" name="Picture 10" descr="Bosch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130" y="209550"/>
            <a:ext cx="1942306" cy="49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1819564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527" y="177268"/>
            <a:ext cx="6428874" cy="678596"/>
          </a:xfrm>
        </p:spPr>
        <p:txBody>
          <a:bodyPr/>
          <a:lstStyle/>
          <a:p>
            <a:r>
              <a:rPr lang="en-US" dirty="0" smtClean="0"/>
              <a:t>DSA E-Series - Service Extensions &amp; Service Uplifts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sz="1600" dirty="0" smtClean="0"/>
              <a:t>The DSA E-Series portfolio is complete supported from the Bosch support and RMA organization</a:t>
            </a:r>
          </a:p>
          <a:p>
            <a:r>
              <a:rPr lang="en-US" sz="1600" dirty="0" smtClean="0"/>
              <a:t>Service Extensions (available through Bosch Service) </a:t>
            </a:r>
          </a:p>
          <a:p>
            <a:pPr lvl="1"/>
            <a:r>
              <a:rPr lang="en-US" sz="1200" dirty="0" smtClean="0"/>
              <a:t>Standard Service of 3 years may be extended by a additional 4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and 5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year</a:t>
            </a:r>
          </a:p>
          <a:p>
            <a:r>
              <a:rPr lang="en-US" sz="1600" dirty="0" smtClean="0"/>
              <a:t>Advanced Services</a:t>
            </a:r>
          </a:p>
          <a:p>
            <a:pPr lvl="1"/>
            <a:r>
              <a:rPr lang="en-US" sz="1200" dirty="0" smtClean="0"/>
              <a:t>Non-returnable disk option </a:t>
            </a:r>
          </a:p>
          <a:p>
            <a:pPr lvl="2"/>
            <a:r>
              <a:rPr lang="en-US" sz="1100" dirty="0" smtClean="0"/>
              <a:t>for customers that do not want to return failed hard drives, e.g. Governmental, Banks</a:t>
            </a:r>
          </a:p>
          <a:p>
            <a:r>
              <a:rPr lang="en-US" sz="1600" dirty="0" smtClean="0"/>
              <a:t>Opportunity to sell Services and Uplift packages:</a:t>
            </a:r>
          </a:p>
          <a:p>
            <a:pPr lvl="1"/>
            <a:r>
              <a:rPr lang="en-US" sz="1200" dirty="0" smtClean="0"/>
              <a:t>Service Uplifts (</a:t>
            </a:r>
            <a:r>
              <a:rPr lang="en-US" sz="1200" b="1" u="sng" dirty="0" smtClean="0"/>
              <a:t>available through NetApp </a:t>
            </a:r>
            <a:r>
              <a:rPr lang="en-US" sz="1200" dirty="0" smtClean="0"/>
              <a:t>Service Partner)</a:t>
            </a:r>
          </a:p>
          <a:p>
            <a:pPr lvl="1"/>
            <a:r>
              <a:rPr lang="en-US" sz="1200" dirty="0" smtClean="0"/>
              <a:t>Standard Next Business Day warranty may be upgraded to</a:t>
            </a:r>
          </a:p>
          <a:p>
            <a:pPr lvl="2"/>
            <a:r>
              <a:rPr lang="en-US" sz="1100" dirty="0" smtClean="0"/>
              <a:t>4 hours Parts Delivery</a:t>
            </a:r>
          </a:p>
          <a:p>
            <a:pPr lvl="2"/>
            <a:r>
              <a:rPr lang="en-US" sz="1100" dirty="0" smtClean="0"/>
              <a:t>4 hours Parts Replacement</a:t>
            </a:r>
            <a:br>
              <a:rPr lang="en-US" sz="1100" dirty="0" smtClean="0"/>
            </a:br>
            <a:endParaRPr lang="en-US" sz="1100" dirty="0" smtClean="0"/>
          </a:p>
          <a:p>
            <a:endParaRPr lang="en-US" sz="1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2015 NetApp, Inc. All rights reserved. NetApp Confidential – Limited Use 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013861-4967-410D-ABD4-EBAA0293C785}" type="slidenum">
              <a:rPr lang="en-US" smtClean="0"/>
              <a:t>9</a:t>
            </a:fld>
            <a:endParaRPr lang="en-US"/>
          </a:p>
        </p:txBody>
      </p:sp>
      <p:pic>
        <p:nvPicPr>
          <p:cNvPr id="14" name="Picture 13" descr="Bos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130" y="209550"/>
            <a:ext cx="1942306" cy="495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8455066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1_Standard">
  <a:themeElements>
    <a:clrScheme name="NetApp">
      <a:dk1>
        <a:sysClr val="windowText" lastClr="000000"/>
      </a:dk1>
      <a:lt1>
        <a:sysClr val="window" lastClr="FFFFFF"/>
      </a:lt1>
      <a:dk2>
        <a:srgbClr val="8DC63F"/>
      </a:dk2>
      <a:lt2>
        <a:srgbClr val="9EA2A2"/>
      </a:lt2>
      <a:accent1>
        <a:srgbClr val="0067C5"/>
      </a:accent1>
      <a:accent2>
        <a:srgbClr val="00B0F0"/>
      </a:accent2>
      <a:accent3>
        <a:srgbClr val="F3D400"/>
      </a:accent3>
      <a:accent4>
        <a:srgbClr val="FF9E00"/>
      </a:accent4>
      <a:accent5>
        <a:srgbClr val="C60047"/>
      </a:accent5>
      <a:accent6>
        <a:srgbClr val="7B00C6"/>
      </a:accent6>
      <a:hlink>
        <a:srgbClr val="0067C5"/>
      </a:hlink>
      <a:folHlink>
        <a:srgbClr val="9EA2A2"/>
      </a:folHlink>
    </a:clrScheme>
    <a:fontScheme name="NetApp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>
          <a:noFill/>
        </a:ln>
      </a:spPr>
      <a:bodyPr rot="0" spcFirstLastPara="0" vertOverflow="overflow" horzOverflow="overflow" vert="horz" wrap="square" lIns="0" tIns="91440" rIns="0" bIns="9144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5000"/>
          </a:lnSpc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/>
      <a:bodyPr vert="horz" wrap="square" lIns="91440" tIns="45720" rIns="91440" bIns="45720" rtlCol="0" anchor="ctr">
        <a:noAutofit/>
      </a:bodyPr>
      <a:lstStyle>
        <a:defPPr marL="0" marR="0" indent="0" algn="l" defTabSz="914400" rtl="0" eaLnBrk="1" fontAlgn="auto" latinLnBrk="0" hangingPunct="1">
          <a:lnSpc>
            <a:spcPct val="95000"/>
          </a:lnSpc>
          <a:spcBef>
            <a:spcPts val="400"/>
          </a:spcBef>
          <a:spcAft>
            <a:spcPts val="200"/>
          </a:spcAft>
          <a:buClrTx/>
          <a:buSzTx/>
          <a:buFontTx/>
          <a:buNone/>
          <a:tabLst/>
          <a:defRPr kumimoji="0" sz="1800" b="0" i="0" u="none" strike="noStrike" kern="1200" cap="none" spc="0" normalizeH="0" baseline="0" noProof="0" dirty="0" err="1" smtClean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+mn-lt"/>
          </a:defRPr>
        </a:defPPr>
      </a:lstStyle>
    </a:txDef>
  </a:objectDefaults>
  <a:extraClrSchemeLst/>
  <a:custClrLst>
    <a:custClr name="Custom Color 1">
      <a:srgbClr val="00C6A5"/>
    </a:custClr>
    <a:custClr name="Custom Color 2">
      <a:srgbClr val="ECECEC"/>
    </a:custClr>
    <a:custClr name="Custom Color 3">
      <a:srgbClr val="C8C9C7"/>
    </a:custClr>
    <a:custClr name="Custom Color 4">
      <a:srgbClr val="9EA2A2"/>
    </a:custClr>
    <a:custClr name="Custom Color 5">
      <a:srgbClr val="5B6770"/>
    </a:custClr>
    <a:custClr name="Custom Color 6">
      <a:srgbClr val="C8102E"/>
    </a:custClr>
  </a:custClr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E-Series and EF-Series SE Training Presentation - Kingston_v0. 10a</Template>
  <TotalTime>22</TotalTime>
  <Words>692</Words>
  <Application>Microsoft Office PowerPoint</Application>
  <PresentationFormat>On-screen Show (16:9)</PresentationFormat>
  <Paragraphs>134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1_Standard</vt:lpstr>
      <vt:lpstr>Bosch DSA  Storage (based on NetApp E2700)</vt:lpstr>
      <vt:lpstr>Why NetApp and Bosch?</vt:lpstr>
      <vt:lpstr>DSA E-Series Product Overview</vt:lpstr>
      <vt:lpstr>Proven Reliability, Availability, Security</vt:lpstr>
      <vt:lpstr>Key Product Facts</vt:lpstr>
      <vt:lpstr>Compare footprint and power costs</vt:lpstr>
      <vt:lpstr>E-Series for Video Surveillance</vt:lpstr>
      <vt:lpstr>Bosch Video Solution</vt:lpstr>
      <vt:lpstr>DSA E-Series - Service Extensions &amp; Service Uplifts</vt:lpstr>
      <vt:lpstr>Bosch DSA E-Series Storage System</vt:lpstr>
      <vt:lpstr>Thank You</vt:lpstr>
    </vt:vector>
  </TitlesOfParts>
  <Company>NetApp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Bosch DSA  Storage (based on NetApp E2700)</dc:title>
  <dc:creator>Sammer, Alexander</dc:creator>
  <cp:lastModifiedBy>Sammer, Alexander</cp:lastModifiedBy>
  <cp:revision>3</cp:revision>
  <dcterms:created xsi:type="dcterms:W3CDTF">2015-09-14T19:07:17Z</dcterms:created>
  <dcterms:modified xsi:type="dcterms:W3CDTF">2015-09-14T19:29:27Z</dcterms:modified>
</cp:coreProperties>
</file>